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6"/>
  </p:notesMasterIdLst>
  <p:sldIdLst>
    <p:sldId id="274" r:id="rId2"/>
    <p:sldId id="295" r:id="rId3"/>
    <p:sldId id="258" r:id="rId4"/>
    <p:sldId id="328" r:id="rId5"/>
    <p:sldId id="339" r:id="rId6"/>
    <p:sldId id="336" r:id="rId7"/>
    <p:sldId id="297" r:id="rId8"/>
    <p:sldId id="298" r:id="rId9"/>
    <p:sldId id="299" r:id="rId10"/>
    <p:sldId id="300" r:id="rId11"/>
    <p:sldId id="303" r:id="rId12"/>
    <p:sldId id="301" r:id="rId13"/>
    <p:sldId id="304" r:id="rId14"/>
    <p:sldId id="305" r:id="rId15"/>
    <p:sldId id="306" r:id="rId16"/>
    <p:sldId id="309" r:id="rId17"/>
    <p:sldId id="329" r:id="rId18"/>
    <p:sldId id="259" r:id="rId19"/>
    <p:sldId id="331" r:id="rId20"/>
    <p:sldId id="276" r:id="rId21"/>
    <p:sldId id="278" r:id="rId22"/>
    <p:sldId id="261" r:id="rId23"/>
    <p:sldId id="310" r:id="rId24"/>
    <p:sldId id="285" r:id="rId25"/>
    <p:sldId id="263" r:id="rId26"/>
    <p:sldId id="286" r:id="rId27"/>
    <p:sldId id="292" r:id="rId28"/>
    <p:sldId id="326" r:id="rId29"/>
    <p:sldId id="327" r:id="rId30"/>
    <p:sldId id="323" r:id="rId31"/>
    <p:sldId id="294" r:id="rId32"/>
    <p:sldId id="277" r:id="rId33"/>
    <p:sldId id="273" r:id="rId34"/>
    <p:sldId id="332" r:id="rId35"/>
    <p:sldId id="333" r:id="rId36"/>
    <p:sldId id="266" r:id="rId37"/>
    <p:sldId id="290" r:id="rId38"/>
    <p:sldId id="272" r:id="rId39"/>
    <p:sldId id="316" r:id="rId40"/>
    <p:sldId id="317" r:id="rId41"/>
    <p:sldId id="318" r:id="rId42"/>
    <p:sldId id="289" r:id="rId43"/>
    <p:sldId id="291" r:id="rId44"/>
    <p:sldId id="296" r:id="rId45"/>
  </p:sldIdLst>
  <p:sldSz cx="11557000" cy="8029575"/>
  <p:notesSz cx="6858000" cy="9144000"/>
  <p:defaultTextStyle>
    <a:defPPr>
      <a:defRPr lang="ar-IQ"/>
    </a:defPPr>
    <a:lvl1pPr marL="0" algn="r" defTabSz="1119140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9569" algn="r" defTabSz="1119140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9140" algn="r" defTabSz="1119140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78708" algn="r" defTabSz="1119140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38277" algn="r" defTabSz="1119140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97847" algn="r" defTabSz="1119140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57416" algn="r" defTabSz="1119140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16987" algn="r" defTabSz="1119140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76555" algn="r" defTabSz="1119140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0F4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 autoAdjust="0"/>
    <p:restoredTop sz="94718" autoAdjust="0"/>
  </p:normalViewPr>
  <p:slideViewPr>
    <p:cSldViewPr>
      <p:cViewPr varScale="1">
        <p:scale>
          <a:sx n="42" d="100"/>
          <a:sy n="42" d="100"/>
        </p:scale>
        <p:origin x="-1162" y="-86"/>
      </p:cViewPr>
      <p:guideLst>
        <p:guide orient="horz" pos="2529"/>
        <p:guide pos="3640"/>
      </p:guideLst>
    </p:cSldViewPr>
  </p:slideViewPr>
  <p:outlineViewPr>
    <p:cViewPr>
      <p:scale>
        <a:sx n="33" d="100"/>
        <a:sy n="33" d="100"/>
      </p:scale>
      <p:origin x="38" y="1241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5A2CFCF-6587-4B29-8076-9A6428014025}" type="datetimeFigureOut">
              <a:rPr lang="ar-IQ" smtClean="0"/>
              <a:t>04/06/1438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685800"/>
            <a:ext cx="4933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0A1A04A-B8A3-491D-8141-DBE98C79D7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48818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1119140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59569" algn="r" defTabSz="1119140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19140" algn="r" defTabSz="1119140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78708" algn="r" defTabSz="1119140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38277" algn="r" defTabSz="1119140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97847" algn="r" defTabSz="1119140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57416" algn="r" defTabSz="1119140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16987" algn="r" defTabSz="1119140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76555" algn="r" defTabSz="1119140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62025" y="685800"/>
            <a:ext cx="493395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1A04A-B8A3-491D-8141-DBE98C79D731}" type="slidenum">
              <a:rPr lang="ar-IQ" smtClean="0"/>
              <a:t>14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65186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62025" y="685800"/>
            <a:ext cx="493395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1A04A-B8A3-491D-8141-DBE98C79D731}" type="slidenum">
              <a:rPr lang="ar-IQ" smtClean="0"/>
              <a:t>19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0643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2025" y="685800"/>
            <a:ext cx="49339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1A04A-B8A3-491D-8141-DBE98C79D731}" type="slidenum">
              <a:rPr lang="ar-IQ" smtClean="0"/>
              <a:t>33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7067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775" y="2494374"/>
            <a:ext cx="9823450" cy="17211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3550" y="4550093"/>
            <a:ext cx="8089900" cy="20520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9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8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38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97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57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1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7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EEE4-31CD-4BD5-ABDC-540F86F9E6B4}" type="datetimeFigureOut">
              <a:rPr lang="ar-IQ" smtClean="0"/>
              <a:t>04/06/1438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46FA-6C6A-419B-BEB9-1253E742D8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878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EEE4-31CD-4BD5-ABDC-540F86F9E6B4}" type="datetimeFigureOut">
              <a:rPr lang="ar-IQ" smtClean="0"/>
              <a:t>04/06/1438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46FA-6C6A-419B-BEB9-1253E742D8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6103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8826" y="321557"/>
            <a:ext cx="2600325" cy="68511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1" y="321557"/>
            <a:ext cx="7608358" cy="68511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EEE4-31CD-4BD5-ABDC-540F86F9E6B4}" type="datetimeFigureOut">
              <a:rPr lang="ar-IQ" smtClean="0"/>
              <a:t>04/06/1438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46FA-6C6A-419B-BEB9-1253E742D8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5540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EEE4-31CD-4BD5-ABDC-540F86F9E6B4}" type="datetimeFigureOut">
              <a:rPr lang="ar-IQ" smtClean="0"/>
              <a:t>04/06/1438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46FA-6C6A-419B-BEB9-1253E742D8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7004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24" y="5159747"/>
            <a:ext cx="9823450" cy="1594763"/>
          </a:xfrm>
        </p:spPr>
        <p:txBody>
          <a:bodyPr anchor="t"/>
          <a:lstStyle>
            <a:lvl1pPr algn="r">
              <a:defRPr sz="49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924" y="3403278"/>
            <a:ext cx="9823450" cy="1756469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956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91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787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382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978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574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169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765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EEE4-31CD-4BD5-ABDC-540F86F9E6B4}" type="datetimeFigureOut">
              <a:rPr lang="ar-IQ" smtClean="0"/>
              <a:t>04/06/1438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46FA-6C6A-419B-BEB9-1253E742D8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4121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850" y="1873569"/>
            <a:ext cx="5104342" cy="5299148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4809" y="1873569"/>
            <a:ext cx="5104342" cy="5299148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EEE4-31CD-4BD5-ABDC-540F86F9E6B4}" type="datetimeFigureOut">
              <a:rPr lang="ar-IQ" smtClean="0"/>
              <a:t>04/06/1438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46FA-6C6A-419B-BEB9-1253E742D8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42385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1797361"/>
            <a:ext cx="5106349" cy="7490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59569" indent="0">
              <a:buNone/>
              <a:defRPr sz="2400" b="1"/>
            </a:lvl2pPr>
            <a:lvl3pPr marL="1119140" indent="0">
              <a:buNone/>
              <a:defRPr sz="2200" b="1"/>
            </a:lvl3pPr>
            <a:lvl4pPr marL="1678708" indent="0">
              <a:buNone/>
              <a:defRPr sz="1900" b="1"/>
            </a:lvl4pPr>
            <a:lvl5pPr marL="2238277" indent="0">
              <a:buNone/>
              <a:defRPr sz="1900" b="1"/>
            </a:lvl5pPr>
            <a:lvl6pPr marL="2797847" indent="0">
              <a:buNone/>
              <a:defRPr sz="1900" b="1"/>
            </a:lvl6pPr>
            <a:lvl7pPr marL="3357416" indent="0">
              <a:buNone/>
              <a:defRPr sz="1900" b="1"/>
            </a:lvl7pPr>
            <a:lvl8pPr marL="3916987" indent="0">
              <a:buNone/>
              <a:defRPr sz="1900" b="1"/>
            </a:lvl8pPr>
            <a:lvl9pPr marL="4476555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51" y="2546416"/>
            <a:ext cx="5106349" cy="4626300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0797" y="1797361"/>
            <a:ext cx="5108355" cy="7490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59569" indent="0">
              <a:buNone/>
              <a:defRPr sz="2400" b="1"/>
            </a:lvl2pPr>
            <a:lvl3pPr marL="1119140" indent="0">
              <a:buNone/>
              <a:defRPr sz="2200" b="1"/>
            </a:lvl3pPr>
            <a:lvl4pPr marL="1678708" indent="0">
              <a:buNone/>
              <a:defRPr sz="1900" b="1"/>
            </a:lvl4pPr>
            <a:lvl5pPr marL="2238277" indent="0">
              <a:buNone/>
              <a:defRPr sz="1900" b="1"/>
            </a:lvl5pPr>
            <a:lvl6pPr marL="2797847" indent="0">
              <a:buNone/>
              <a:defRPr sz="1900" b="1"/>
            </a:lvl6pPr>
            <a:lvl7pPr marL="3357416" indent="0">
              <a:buNone/>
              <a:defRPr sz="1900" b="1"/>
            </a:lvl7pPr>
            <a:lvl8pPr marL="3916987" indent="0">
              <a:buNone/>
              <a:defRPr sz="1900" b="1"/>
            </a:lvl8pPr>
            <a:lvl9pPr marL="4476555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0797" y="2546416"/>
            <a:ext cx="5108355" cy="4626300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EEE4-31CD-4BD5-ABDC-540F86F9E6B4}" type="datetimeFigureOut">
              <a:rPr lang="ar-IQ" smtClean="0"/>
              <a:t>04/06/1438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46FA-6C6A-419B-BEB9-1253E742D8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3782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EEE4-31CD-4BD5-ABDC-540F86F9E6B4}" type="datetimeFigureOut">
              <a:rPr lang="ar-IQ" smtClean="0"/>
              <a:t>04/06/1438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46FA-6C6A-419B-BEB9-1253E742D8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5599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EEE4-31CD-4BD5-ABDC-540F86F9E6B4}" type="datetimeFigureOut">
              <a:rPr lang="ar-IQ" smtClean="0"/>
              <a:t>04/06/1438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46FA-6C6A-419B-BEB9-1253E742D8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9265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319696"/>
            <a:ext cx="3802173" cy="1360567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466" y="319698"/>
            <a:ext cx="6460684" cy="68530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30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7851" y="1680265"/>
            <a:ext cx="3802173" cy="5492453"/>
          </a:xfrm>
        </p:spPr>
        <p:txBody>
          <a:bodyPr/>
          <a:lstStyle>
            <a:lvl1pPr marL="0" indent="0">
              <a:buNone/>
              <a:defRPr sz="1700"/>
            </a:lvl1pPr>
            <a:lvl2pPr marL="559569" indent="0">
              <a:buNone/>
              <a:defRPr sz="1500"/>
            </a:lvl2pPr>
            <a:lvl3pPr marL="1119140" indent="0">
              <a:buNone/>
              <a:defRPr sz="1100"/>
            </a:lvl3pPr>
            <a:lvl4pPr marL="1678708" indent="0">
              <a:buNone/>
              <a:defRPr sz="1000"/>
            </a:lvl4pPr>
            <a:lvl5pPr marL="2238277" indent="0">
              <a:buNone/>
              <a:defRPr sz="1000"/>
            </a:lvl5pPr>
            <a:lvl6pPr marL="2797847" indent="0">
              <a:buNone/>
              <a:defRPr sz="1000"/>
            </a:lvl6pPr>
            <a:lvl7pPr marL="3357416" indent="0">
              <a:buNone/>
              <a:defRPr sz="1000"/>
            </a:lvl7pPr>
            <a:lvl8pPr marL="3916987" indent="0">
              <a:buNone/>
              <a:defRPr sz="1000"/>
            </a:lvl8pPr>
            <a:lvl9pPr marL="447655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EEE4-31CD-4BD5-ABDC-540F86F9E6B4}" type="datetimeFigureOut">
              <a:rPr lang="ar-IQ" smtClean="0"/>
              <a:t>04/06/1438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46FA-6C6A-419B-BEB9-1253E742D8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273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253" y="5620704"/>
            <a:ext cx="6934200" cy="663556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65253" y="717457"/>
            <a:ext cx="6934200" cy="4817745"/>
          </a:xfrm>
        </p:spPr>
        <p:txBody>
          <a:bodyPr/>
          <a:lstStyle>
            <a:lvl1pPr marL="0" indent="0">
              <a:buNone/>
              <a:defRPr sz="3900"/>
            </a:lvl1pPr>
            <a:lvl2pPr marL="559569" indent="0">
              <a:buNone/>
              <a:defRPr sz="3400"/>
            </a:lvl2pPr>
            <a:lvl3pPr marL="1119140" indent="0">
              <a:buNone/>
              <a:defRPr sz="3000"/>
            </a:lvl3pPr>
            <a:lvl4pPr marL="1678708" indent="0">
              <a:buNone/>
              <a:defRPr sz="2400"/>
            </a:lvl4pPr>
            <a:lvl5pPr marL="2238277" indent="0">
              <a:buNone/>
              <a:defRPr sz="2400"/>
            </a:lvl5pPr>
            <a:lvl6pPr marL="2797847" indent="0">
              <a:buNone/>
              <a:defRPr sz="2400"/>
            </a:lvl6pPr>
            <a:lvl7pPr marL="3357416" indent="0">
              <a:buNone/>
              <a:defRPr sz="2400"/>
            </a:lvl7pPr>
            <a:lvl8pPr marL="3916987" indent="0">
              <a:buNone/>
              <a:defRPr sz="2400"/>
            </a:lvl8pPr>
            <a:lvl9pPr marL="4476555" indent="0">
              <a:buNone/>
              <a:defRPr sz="24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5253" y="6284258"/>
            <a:ext cx="6934200" cy="942359"/>
          </a:xfrm>
        </p:spPr>
        <p:txBody>
          <a:bodyPr/>
          <a:lstStyle>
            <a:lvl1pPr marL="0" indent="0">
              <a:buNone/>
              <a:defRPr sz="1700"/>
            </a:lvl1pPr>
            <a:lvl2pPr marL="559569" indent="0">
              <a:buNone/>
              <a:defRPr sz="1500"/>
            </a:lvl2pPr>
            <a:lvl3pPr marL="1119140" indent="0">
              <a:buNone/>
              <a:defRPr sz="1100"/>
            </a:lvl3pPr>
            <a:lvl4pPr marL="1678708" indent="0">
              <a:buNone/>
              <a:defRPr sz="1000"/>
            </a:lvl4pPr>
            <a:lvl5pPr marL="2238277" indent="0">
              <a:buNone/>
              <a:defRPr sz="1000"/>
            </a:lvl5pPr>
            <a:lvl6pPr marL="2797847" indent="0">
              <a:buNone/>
              <a:defRPr sz="1000"/>
            </a:lvl6pPr>
            <a:lvl7pPr marL="3357416" indent="0">
              <a:buNone/>
              <a:defRPr sz="1000"/>
            </a:lvl7pPr>
            <a:lvl8pPr marL="3916987" indent="0">
              <a:buNone/>
              <a:defRPr sz="1000"/>
            </a:lvl8pPr>
            <a:lvl9pPr marL="447655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EEE4-31CD-4BD5-ABDC-540F86F9E6B4}" type="datetimeFigureOut">
              <a:rPr lang="ar-IQ" smtClean="0"/>
              <a:t>04/06/1438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46FA-6C6A-419B-BEB9-1253E742D8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1075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850" y="321555"/>
            <a:ext cx="10401300" cy="1338263"/>
          </a:xfrm>
          <a:prstGeom prst="rect">
            <a:avLst/>
          </a:prstGeom>
        </p:spPr>
        <p:txBody>
          <a:bodyPr vert="horz" lIns="111914" tIns="55957" rIns="111914" bIns="55957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1873569"/>
            <a:ext cx="10401300" cy="5299148"/>
          </a:xfrm>
          <a:prstGeom prst="rect">
            <a:avLst/>
          </a:prstGeom>
        </p:spPr>
        <p:txBody>
          <a:bodyPr vert="horz" lIns="111914" tIns="55957" rIns="111914" bIns="55957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2517" y="7442228"/>
            <a:ext cx="2696633" cy="427501"/>
          </a:xfrm>
          <a:prstGeom prst="rect">
            <a:avLst/>
          </a:prstGeom>
        </p:spPr>
        <p:txBody>
          <a:bodyPr vert="horz" lIns="111914" tIns="55957" rIns="111914" bIns="55957" rtlCol="1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EEE4-31CD-4BD5-ABDC-540F86F9E6B4}" type="datetimeFigureOut">
              <a:rPr lang="ar-IQ" smtClean="0"/>
              <a:t>04/06/1438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8642" y="7442228"/>
            <a:ext cx="3659717" cy="427501"/>
          </a:xfrm>
          <a:prstGeom prst="rect">
            <a:avLst/>
          </a:prstGeom>
        </p:spPr>
        <p:txBody>
          <a:bodyPr vert="horz" lIns="111914" tIns="55957" rIns="111914" bIns="55957" rtlCol="1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7851" y="7442228"/>
            <a:ext cx="2696633" cy="427501"/>
          </a:xfrm>
          <a:prstGeom prst="rect">
            <a:avLst/>
          </a:prstGeom>
        </p:spPr>
        <p:txBody>
          <a:bodyPr vert="horz" lIns="111914" tIns="55957" rIns="111914" bIns="55957" rtlCol="1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E46FA-6C6A-419B-BEB9-1253E742D8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647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19140" rtl="1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9678" indent="-419678" algn="r" defTabSz="1119140" rtl="1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9300" indent="-349731" algn="r" defTabSz="1119140" rtl="1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98924" indent="-279785" algn="r" defTabSz="1119140" rtl="1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493" indent="-279785" algn="r" defTabSz="1119140" rtl="1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18062" indent="-279785" algn="r" defTabSz="1119140" rtl="1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7631" indent="-279785" algn="r" defTabSz="111914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7202" indent="-279785" algn="r" defTabSz="111914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96771" indent="-279785" algn="r" defTabSz="111914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6340" indent="-279785" algn="r" defTabSz="111914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1119140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9569" algn="r" defTabSz="1119140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9140" algn="r" defTabSz="1119140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78708" algn="r" defTabSz="1119140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8277" algn="r" defTabSz="1119140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7847" algn="r" defTabSz="1119140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57416" algn="r" defTabSz="1119140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16987" algn="r" defTabSz="1119140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76555" algn="r" defTabSz="1119140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0924" y="2581528"/>
            <a:ext cx="10401300" cy="1338263"/>
          </a:xfrm>
        </p:spPr>
        <p:txBody>
          <a:bodyPr>
            <a:normAutofit/>
          </a:bodyPr>
          <a:lstStyle/>
          <a:p>
            <a:r>
              <a:rPr lang="en-US" sz="7300" b="1" dirty="0">
                <a:solidFill>
                  <a:srgbClr val="00B050"/>
                </a:solidFill>
              </a:rPr>
              <a:t>Local Anesthetics</a:t>
            </a:r>
            <a:endParaRPr lang="ar-IQ" sz="73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864" y="155799"/>
            <a:ext cx="11376264" cy="5299148"/>
          </a:xfrm>
        </p:spPr>
        <p:txBody>
          <a:bodyPr>
            <a:noAutofit/>
          </a:bodyPr>
          <a:lstStyle/>
          <a:p>
            <a:pPr algn="just" rtl="0"/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This ionization of LA is important for their action because the </a:t>
            </a:r>
          </a:p>
          <a:p>
            <a:pPr algn="just" rtl="0"/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cationic form is the most active at the receptor site. </a:t>
            </a:r>
          </a:p>
          <a:p>
            <a:pPr algn="just" rtl="0"/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the receptor site for local anesthetics is at the inner vestibule of the sodium channel, and</a:t>
            </a:r>
          </a:p>
          <a:p>
            <a:pPr algn="just" rtl="0"/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the charged form of the anesthetic penetrates biologic membranes poorly, Thus</a:t>
            </a:r>
          </a:p>
          <a:p>
            <a:pPr algn="just" rtl="0"/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the uncharged form is important for cell penetration. </a:t>
            </a:r>
          </a:p>
        </p:txBody>
      </p:sp>
    </p:spTree>
    <p:extLst>
      <p:ext uri="{BB962C8B-B14F-4D97-AF65-F5344CB8AC3E}">
        <p14:creationId xmlns:p14="http://schemas.microsoft.com/office/powerpoint/2010/main" val="24756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9" y="1193749"/>
            <a:ext cx="10848448" cy="501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5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72294" y="823374"/>
            <a:ext cx="11493421" cy="5299148"/>
          </a:xfrm>
        </p:spPr>
        <p:txBody>
          <a:bodyPr>
            <a:normAutofit fontScale="92500" lnSpcReduction="20000"/>
          </a:bodyPr>
          <a:lstStyle/>
          <a:p>
            <a:pPr algn="just" rtl="0"/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After penetration into the cytoplasm, equilibration leads to formation and binding of the charged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cation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at the sodium channel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rtl="0">
              <a:buNone/>
            </a:pPr>
            <a:endParaRPr lang="en-US" sz="4500" dirty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Drug may also reach the receptor laterally through  </a:t>
            </a:r>
            <a:r>
              <a:rPr lang="en-US" sz="4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hydrophobic pathway</a:t>
            </a:r>
            <a:r>
              <a:rPr lang="en-US" sz="4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rtl="0">
              <a:buNone/>
            </a:pPr>
            <a:endParaRPr lang="en-US" sz="4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local anesthetics are less effective when they are injected into infected tissues. Why?</a:t>
            </a:r>
          </a:p>
          <a:p>
            <a:endParaRPr lang="en-US" sz="4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9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Pharmacokinetics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716" y="1654126"/>
            <a:ext cx="11402411" cy="5299148"/>
          </a:xfrm>
        </p:spPr>
        <p:txBody>
          <a:bodyPr>
            <a:noAutofit/>
          </a:bodyPr>
          <a:lstStyle/>
          <a:p>
            <a:pPr algn="just" rtl="0">
              <a:buFont typeface="Wingdings" pitchFamily="2" charset="2"/>
              <a:buChar char="v"/>
            </a:pP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systemic absorption, distribution, and elimination serve only to diminish or terminate their effect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itchFamily="2" charset="2"/>
              <a:buChar char="v"/>
            </a:pP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Pharmacokinetics is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 important to the anesthetic’s </a:t>
            </a:r>
            <a:r>
              <a:rPr lang="en-US" sz="4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duration of action 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and  the development of 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adverse reactions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, specifically </a:t>
            </a:r>
            <a:r>
              <a:rPr lang="en-US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cardiac and central nervous system (CNS) toxicity</a:t>
            </a:r>
            <a:r>
              <a:rPr lang="en-US" sz="4500" dirty="0">
                <a:solidFill>
                  <a:srgbClr val="2F0F4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6884" y="570446"/>
            <a:ext cx="11012223" cy="5299148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A. Absorption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rtl="0">
              <a:buNone/>
            </a:pP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Systemic absorption of injected local anesthetic from the site of administration is determined by several factors:</a:t>
            </a:r>
          </a:p>
          <a:p>
            <a:pPr lvl="0" algn="just" rtl="0"/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dosage, site of injection.</a:t>
            </a:r>
          </a:p>
          <a:p>
            <a:pPr lvl="0" algn="just" rtl="0"/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drug-tissue binding.</a:t>
            </a:r>
          </a:p>
          <a:p>
            <a:pPr lvl="0" algn="just" rtl="0"/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local tissue blood flow.</a:t>
            </a:r>
          </a:p>
          <a:p>
            <a:pPr lvl="0" algn="just" rtl="0"/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use of a vasoconstrictor (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, epinephrine).</a:t>
            </a:r>
          </a:p>
          <a:p>
            <a:pPr lvl="0" algn="just" rtl="0"/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the physicochemical properties of the drug.</a:t>
            </a:r>
          </a:p>
          <a:p>
            <a:pPr algn="just" rtl="0"/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7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54126"/>
            <a:ext cx="11240391" cy="5299148"/>
          </a:xfrm>
        </p:spPr>
        <p:txBody>
          <a:bodyPr>
            <a:noAutofit/>
          </a:bodyPr>
          <a:lstStyle/>
          <a:p>
            <a:pPr algn="just" rtl="0"/>
            <a:r>
              <a:rPr lang="en-US" sz="4500" dirty="0"/>
              <a:t>intraoral injection results in quicker and higher blood levels than </a:t>
            </a:r>
            <a:r>
              <a:rPr lang="en-US" sz="4500" dirty="0" err="1"/>
              <a:t>s.c.</a:t>
            </a:r>
            <a:r>
              <a:rPr lang="en-US" sz="4500" dirty="0"/>
              <a:t> injection on limbs or trunk.</a:t>
            </a:r>
          </a:p>
        </p:txBody>
      </p:sp>
    </p:spTree>
    <p:extLst>
      <p:ext uri="{BB962C8B-B14F-4D97-AF65-F5344CB8AC3E}">
        <p14:creationId xmlns:p14="http://schemas.microsoft.com/office/powerpoint/2010/main" val="32342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83" y="642413"/>
            <a:ext cx="11103234" cy="7587843"/>
          </a:xfrm>
        </p:spPr>
        <p:txBody>
          <a:bodyPr>
            <a:noAutofit/>
          </a:bodyPr>
          <a:lstStyle/>
          <a:p>
            <a:pPr algn="just" rtl="0">
              <a:buFont typeface="Wingdings" pitchFamily="2" charset="2"/>
              <a:buChar char="Ø"/>
            </a:pPr>
            <a:r>
              <a:rPr lang="en-US" sz="4500" b="1" dirty="0">
                <a:solidFill>
                  <a:srgbClr val="00B050"/>
                </a:solidFill>
              </a:rPr>
              <a:t> Esters</a:t>
            </a:r>
            <a:r>
              <a:rPr lang="en-US" sz="4500" dirty="0"/>
              <a:t> are metabolized  </a:t>
            </a:r>
            <a:r>
              <a:rPr lang="en-US" sz="4500" dirty="0">
                <a:solidFill>
                  <a:srgbClr val="00B050"/>
                </a:solidFill>
              </a:rPr>
              <a:t>very</a:t>
            </a:r>
            <a:r>
              <a:rPr lang="en-US" sz="4500" dirty="0"/>
              <a:t> </a:t>
            </a:r>
            <a:r>
              <a:rPr lang="en-US" sz="4500" dirty="0">
                <a:solidFill>
                  <a:srgbClr val="00B050"/>
                </a:solidFill>
              </a:rPr>
              <a:t>rapidly</a:t>
            </a:r>
            <a:r>
              <a:rPr lang="en-US" sz="4500" dirty="0">
                <a:solidFill>
                  <a:srgbClr val="33CC33"/>
                </a:solidFill>
              </a:rPr>
              <a:t> </a:t>
            </a:r>
            <a:r>
              <a:rPr lang="en-US" sz="4500" dirty="0"/>
              <a:t>mainly by hydrolysis in the </a:t>
            </a:r>
            <a:r>
              <a:rPr lang="en-US" sz="4500" b="1" u="sng" dirty="0">
                <a:solidFill>
                  <a:srgbClr val="00B050"/>
                </a:solidFill>
              </a:rPr>
              <a:t>blood</a:t>
            </a:r>
            <a:r>
              <a:rPr lang="en-US" sz="4500" dirty="0"/>
              <a:t> by circulating cholinesterase into inactive metabolites, therefore they have very short </a:t>
            </a:r>
            <a:r>
              <a:rPr lang="en-US" sz="4500" b="1" dirty="0">
                <a:solidFill>
                  <a:srgbClr val="00B050"/>
                </a:solidFill>
              </a:rPr>
              <a:t>duration</a:t>
            </a:r>
            <a:r>
              <a:rPr lang="en-US" sz="4500" dirty="0"/>
              <a:t> </a:t>
            </a:r>
            <a:r>
              <a:rPr lang="en-US" sz="4500" b="1" dirty="0">
                <a:solidFill>
                  <a:srgbClr val="00B050"/>
                </a:solidFill>
              </a:rPr>
              <a:t>of</a:t>
            </a:r>
            <a:r>
              <a:rPr lang="en-US" sz="4500" dirty="0"/>
              <a:t> </a:t>
            </a:r>
            <a:r>
              <a:rPr lang="en-US" sz="4500" b="1" dirty="0">
                <a:solidFill>
                  <a:srgbClr val="00B050"/>
                </a:solidFill>
              </a:rPr>
              <a:t>action</a:t>
            </a:r>
            <a:r>
              <a:rPr lang="en-US" sz="4500" dirty="0"/>
              <a:t>.</a:t>
            </a:r>
          </a:p>
          <a:p>
            <a:pPr marL="0" indent="0" algn="just" rtl="0">
              <a:buNone/>
            </a:pPr>
            <a:r>
              <a:rPr lang="en-US" sz="4500" dirty="0"/>
              <a:t> 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4500" b="1" dirty="0">
                <a:solidFill>
                  <a:srgbClr val="C00000"/>
                </a:solidFill>
              </a:rPr>
              <a:t> Amides</a:t>
            </a:r>
            <a:r>
              <a:rPr lang="en-US" sz="4500" dirty="0">
                <a:solidFill>
                  <a:srgbClr val="C00000"/>
                </a:solidFill>
              </a:rPr>
              <a:t> </a:t>
            </a:r>
            <a:r>
              <a:rPr lang="en-US" sz="4500" dirty="0"/>
              <a:t>are metabolized in the </a:t>
            </a:r>
            <a:r>
              <a:rPr lang="en-US" sz="4500" b="1" u="sng" dirty="0">
                <a:solidFill>
                  <a:srgbClr val="C00000"/>
                </a:solidFill>
              </a:rPr>
              <a:t>liver</a:t>
            </a:r>
            <a:r>
              <a:rPr lang="en-US" sz="4500" dirty="0"/>
              <a:t> following their systemic absorption with a different rate of metabolism of individual amide drugs.</a:t>
            </a:r>
          </a:p>
          <a:p>
            <a:pPr marL="0" indent="0" algn="just" rtl="0">
              <a:buNone/>
            </a:pPr>
            <a:r>
              <a:rPr lang="en-US" sz="4500" dirty="0"/>
              <a:t> </a:t>
            </a:r>
          </a:p>
          <a:p>
            <a:pPr marL="0" indent="0" algn="just" rtl="0">
              <a:buNone/>
            </a:pPr>
            <a:endParaRPr lang="en-US" sz="4500" dirty="0"/>
          </a:p>
          <a:p>
            <a:pPr algn="just" rtl="0"/>
            <a:endParaRPr lang="en-US" sz="4500" dirty="0"/>
          </a:p>
          <a:p>
            <a:pPr algn="l"/>
            <a:endParaRPr lang="ar-IQ" sz="4500" dirty="0"/>
          </a:p>
        </p:txBody>
      </p:sp>
    </p:spTree>
    <p:extLst>
      <p:ext uri="{BB962C8B-B14F-4D97-AF65-F5344CB8AC3E}">
        <p14:creationId xmlns:p14="http://schemas.microsoft.com/office/powerpoint/2010/main" val="22899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863" y="1244921"/>
            <a:ext cx="11103234" cy="5299148"/>
          </a:xfrm>
        </p:spPr>
        <p:txBody>
          <a:bodyPr>
            <a:normAutofit/>
          </a:bodyPr>
          <a:lstStyle/>
          <a:p>
            <a:pPr algn="just" rtl="0"/>
            <a:r>
              <a:rPr lang="en-US" sz="4500" dirty="0"/>
              <a:t>As a result toxicity from amide-type local anesthetics is more likely to occur in patients with sever </a:t>
            </a:r>
            <a:r>
              <a:rPr lang="en-US" sz="4500" b="1" u="sng" dirty="0">
                <a:solidFill>
                  <a:srgbClr val="C00000"/>
                </a:solidFill>
              </a:rPr>
              <a:t>hepatic</a:t>
            </a:r>
            <a:r>
              <a:rPr lang="en-US" sz="4500" dirty="0"/>
              <a:t> </a:t>
            </a:r>
            <a:r>
              <a:rPr lang="en-US" sz="4500" b="1" u="sng" dirty="0">
                <a:solidFill>
                  <a:srgbClr val="C00000"/>
                </a:solidFill>
              </a:rPr>
              <a:t>disease</a:t>
            </a:r>
            <a:r>
              <a:rPr lang="en-US" sz="4500" dirty="0"/>
              <a:t>. </a:t>
            </a:r>
          </a:p>
          <a:p>
            <a:pPr algn="just" rtl="0"/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6292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903" y="315862"/>
            <a:ext cx="10401300" cy="133826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Mechanism of action of L.A</a:t>
            </a:r>
            <a:endParaRPr lang="ar-IQ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38436"/>
            <a:ext cx="11330118" cy="5648728"/>
          </a:xfrm>
        </p:spPr>
        <p:txBody>
          <a:bodyPr>
            <a:noAutofit/>
          </a:bodyPr>
          <a:lstStyle/>
          <a:p>
            <a:pPr algn="just" rtl="0">
              <a:buFont typeface="Wingdings" pitchFamily="2" charset="2"/>
              <a:buChar char="v"/>
            </a:pPr>
            <a:r>
              <a:rPr lang="en-US" sz="4500" dirty="0"/>
              <a:t> The primary mechanism of local anesthetics is </a:t>
            </a:r>
            <a:r>
              <a:rPr lang="en-US" sz="4500" b="1" dirty="0">
                <a:solidFill>
                  <a:srgbClr val="C00000"/>
                </a:solidFill>
              </a:rPr>
              <a:t>blocking</a:t>
            </a:r>
            <a:r>
              <a:rPr lang="en-US" sz="4500" dirty="0"/>
              <a:t> </a:t>
            </a:r>
            <a:r>
              <a:rPr lang="en-US" sz="4500" b="1" dirty="0">
                <a:solidFill>
                  <a:srgbClr val="C00000"/>
                </a:solidFill>
              </a:rPr>
              <a:t>of</a:t>
            </a:r>
            <a:r>
              <a:rPr lang="en-US" sz="4500" dirty="0"/>
              <a:t> </a:t>
            </a:r>
            <a:r>
              <a:rPr lang="en-US" sz="4500" b="1" dirty="0">
                <a:solidFill>
                  <a:srgbClr val="C00000"/>
                </a:solidFill>
              </a:rPr>
              <a:t>the</a:t>
            </a:r>
            <a:r>
              <a:rPr lang="en-US" sz="4500" dirty="0"/>
              <a:t> </a:t>
            </a:r>
            <a:r>
              <a:rPr lang="en-US" sz="4500" b="1" dirty="0">
                <a:solidFill>
                  <a:srgbClr val="C00000"/>
                </a:solidFill>
              </a:rPr>
              <a:t>voltage-gated</a:t>
            </a:r>
            <a:r>
              <a:rPr lang="en-US" sz="4500" dirty="0"/>
              <a:t> </a:t>
            </a:r>
            <a:r>
              <a:rPr lang="en-US" sz="4500" b="1" dirty="0">
                <a:solidFill>
                  <a:srgbClr val="C00000"/>
                </a:solidFill>
              </a:rPr>
              <a:t>sodium</a:t>
            </a:r>
            <a:r>
              <a:rPr lang="en-US" sz="4500" dirty="0"/>
              <a:t> </a:t>
            </a:r>
            <a:r>
              <a:rPr lang="en-US" sz="4500" b="1" dirty="0">
                <a:solidFill>
                  <a:srgbClr val="C00000"/>
                </a:solidFill>
              </a:rPr>
              <a:t>channels</a:t>
            </a:r>
            <a:r>
              <a:rPr lang="en-US" sz="4500" dirty="0"/>
              <a:t> of the excitable membrane of nerve axons.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sz="4500" dirty="0"/>
              <a:t> Local anesthetics reversibly block impulse conduction along nerve axons which use sodium channel as the primary means of </a:t>
            </a:r>
            <a:r>
              <a:rPr lang="en-US" sz="4500" b="1" dirty="0">
                <a:solidFill>
                  <a:srgbClr val="0070C0"/>
                </a:solidFill>
              </a:rPr>
              <a:t>action</a:t>
            </a:r>
            <a:r>
              <a:rPr lang="en-US" sz="4500" dirty="0"/>
              <a:t> </a:t>
            </a:r>
            <a:r>
              <a:rPr lang="en-US" sz="4500" b="1" dirty="0">
                <a:solidFill>
                  <a:srgbClr val="0070C0"/>
                </a:solidFill>
              </a:rPr>
              <a:t>potential</a:t>
            </a:r>
            <a:r>
              <a:rPr lang="en-US" sz="4500" dirty="0"/>
              <a:t> </a:t>
            </a:r>
            <a:r>
              <a:rPr lang="en-US" sz="4500" b="1" dirty="0">
                <a:solidFill>
                  <a:srgbClr val="0070C0"/>
                </a:solidFill>
              </a:rPr>
              <a:t>generation</a:t>
            </a:r>
            <a:r>
              <a:rPr lang="en-US" sz="4500" dirty="0"/>
              <a:t>.</a:t>
            </a:r>
          </a:p>
          <a:p>
            <a:pPr marL="0" indent="0" algn="just" rtl="0">
              <a:buNone/>
            </a:pPr>
            <a:endParaRPr lang="en-US" sz="4500" dirty="0"/>
          </a:p>
          <a:p>
            <a:pPr algn="just" rtl="0"/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21756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4" y="284098"/>
            <a:ext cx="11194244" cy="777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7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-21375"/>
            <a:ext cx="10401300" cy="1338263"/>
          </a:xfrm>
        </p:spPr>
        <p:txBody>
          <a:bodyPr>
            <a:normAutofit/>
          </a:bodyPr>
          <a:lstStyle/>
          <a:p>
            <a:r>
              <a:rPr lang="en-US" sz="6500" b="1" dirty="0">
                <a:solidFill>
                  <a:srgbClr val="00B050"/>
                </a:solidFill>
              </a:rPr>
              <a:t>Objectives</a:t>
            </a:r>
            <a:endParaRPr lang="ar-IQ" sz="6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6147" y="1485507"/>
            <a:ext cx="11376264" cy="6238893"/>
          </a:xfrm>
        </p:spPr>
        <p:txBody>
          <a:bodyPr>
            <a:noAutofit/>
          </a:bodyPr>
          <a:lstStyle/>
          <a:p>
            <a:pPr marL="629515" indent="-629515" algn="just" rtl="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Explain the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conduction pathway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pain impulses throughout the nerve fibers and the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mechanism of action of local anesthetics.</a:t>
            </a:r>
          </a:p>
          <a:p>
            <a:pPr marL="629515" indent="-629515" algn="just" rtl="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Describe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chemical classes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local anesthetics and their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pharmacokinetic properties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9515" indent="-629515" algn="just" rtl="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ways of the prolongation the of local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anesthetics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action.</a:t>
            </a:r>
          </a:p>
          <a:p>
            <a:pPr marL="629515" indent="-629515" algn="just" rtl="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Explain the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systemic adverse effects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local anesthetics.  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20131227-0134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6986" y="564337"/>
            <a:ext cx="9465050" cy="690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6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action_potential_med - Copy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" y="1063961"/>
            <a:ext cx="11119095" cy="555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2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95" y="1123366"/>
            <a:ext cx="11027856" cy="6491821"/>
          </a:xfrm>
        </p:spPr>
        <p:txBody>
          <a:bodyPr>
            <a:normAutofit/>
          </a:bodyPr>
          <a:lstStyle/>
          <a:p>
            <a:pPr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local anesthetics applied to a nerve fiber the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threshold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excitation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increases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impulse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conduction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slows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the rate of rise of the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potential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declines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the action potential decreases and finally the ability to generate an action potential is completely abolished.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3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91746" y="811031"/>
            <a:ext cx="10401300" cy="1338263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Structure-Activity Characteristics </a:t>
            </a:r>
            <a:r>
              <a:rPr lang="en-US" b="1" dirty="0" smtClean="0">
                <a:solidFill>
                  <a:srgbClr val="FF0000"/>
                </a:solidFill>
              </a:rPr>
              <a:t>of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L.A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72294" y="2075674"/>
            <a:ext cx="11493421" cy="5299148"/>
          </a:xfrm>
        </p:spPr>
        <p:txBody>
          <a:bodyPr>
            <a:noAutofit/>
          </a:bodyPr>
          <a:lstStyle/>
          <a:p>
            <a:pPr algn="just" rtl="0"/>
            <a:r>
              <a:rPr lang="en-US" sz="4500" dirty="0"/>
              <a:t>The smaller and more highly lipophilic local anesthetics have a faster rate of interaction with the sodium channel receptor. </a:t>
            </a:r>
          </a:p>
          <a:p>
            <a:pPr algn="just" rtl="0"/>
            <a:r>
              <a:rPr lang="en-US" sz="4500" b="1" dirty="0" err="1">
                <a:solidFill>
                  <a:srgbClr val="0070C0"/>
                </a:solidFill>
              </a:rPr>
              <a:t>Lidocaine</a:t>
            </a:r>
            <a:r>
              <a:rPr lang="en-US" sz="4500" b="1" dirty="0">
                <a:solidFill>
                  <a:srgbClr val="0070C0"/>
                </a:solidFill>
              </a:rPr>
              <a:t>, procaine, and </a:t>
            </a:r>
            <a:r>
              <a:rPr lang="en-US" sz="4500" b="1" dirty="0" err="1">
                <a:solidFill>
                  <a:srgbClr val="0070C0"/>
                </a:solidFill>
              </a:rPr>
              <a:t>mepivacaine</a:t>
            </a:r>
            <a:r>
              <a:rPr lang="en-US" sz="4500" b="1" dirty="0">
                <a:solidFill>
                  <a:srgbClr val="0070C0"/>
                </a:solidFill>
              </a:rPr>
              <a:t> </a:t>
            </a:r>
            <a:r>
              <a:rPr lang="en-US" sz="4500" dirty="0"/>
              <a:t>are more </a:t>
            </a:r>
            <a:r>
              <a:rPr lang="en-US" sz="4500" b="1" dirty="0">
                <a:solidFill>
                  <a:srgbClr val="00B050"/>
                </a:solidFill>
              </a:rPr>
              <a:t>water soluble </a:t>
            </a:r>
            <a:r>
              <a:rPr lang="en-US" sz="4500" dirty="0"/>
              <a:t>than </a:t>
            </a:r>
            <a:r>
              <a:rPr lang="en-US" sz="4500" b="1" dirty="0" err="1">
                <a:solidFill>
                  <a:srgbClr val="C00000"/>
                </a:solidFill>
              </a:rPr>
              <a:t>tetracaine</a:t>
            </a:r>
            <a:r>
              <a:rPr lang="en-US" sz="4500" b="1" dirty="0">
                <a:solidFill>
                  <a:srgbClr val="C00000"/>
                </a:solidFill>
              </a:rPr>
              <a:t>, bupivacaine, and </a:t>
            </a:r>
            <a:r>
              <a:rPr lang="en-US" sz="4500" b="1" dirty="0" err="1">
                <a:solidFill>
                  <a:srgbClr val="C00000"/>
                </a:solidFill>
              </a:rPr>
              <a:t>ropivacaine</a:t>
            </a:r>
            <a:r>
              <a:rPr lang="en-US" sz="4500" b="1" dirty="0">
                <a:solidFill>
                  <a:srgbClr val="C00000"/>
                </a:solidFill>
              </a:rPr>
              <a:t>. </a:t>
            </a:r>
            <a:r>
              <a:rPr lang="en-US" sz="4500" dirty="0"/>
              <a:t>The</a:t>
            </a:r>
            <a:r>
              <a:rPr lang="en-US" sz="4500" b="1" dirty="0">
                <a:solidFill>
                  <a:srgbClr val="C00000"/>
                </a:solidFill>
              </a:rPr>
              <a:t> </a:t>
            </a:r>
            <a:r>
              <a:rPr lang="en-US" sz="4500" dirty="0"/>
              <a:t>latter agents are more potent and have longer durations of local anesthetic action</a:t>
            </a:r>
          </a:p>
        </p:txBody>
      </p:sp>
    </p:spTree>
    <p:extLst>
      <p:ext uri="{BB962C8B-B14F-4D97-AF65-F5344CB8AC3E}">
        <p14:creationId xmlns:p14="http://schemas.microsoft.com/office/powerpoint/2010/main" val="41321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31553"/>
            <a:ext cx="10401300" cy="13382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Prolongation of LA action</a:t>
            </a:r>
            <a:endParaRPr lang="ar-IQ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84" y="1566419"/>
            <a:ext cx="11170096" cy="7001076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sz="4500" dirty="0"/>
              <a:t>According to their </a:t>
            </a:r>
            <a:r>
              <a:rPr lang="en-US" sz="4500" b="1" dirty="0">
                <a:solidFill>
                  <a:srgbClr val="C00000"/>
                </a:solidFill>
              </a:rPr>
              <a:t>duration</a:t>
            </a:r>
            <a:r>
              <a:rPr lang="en-US" sz="4500" dirty="0"/>
              <a:t> </a:t>
            </a:r>
            <a:r>
              <a:rPr lang="en-US" sz="4500" b="1" dirty="0">
                <a:solidFill>
                  <a:srgbClr val="0070C0"/>
                </a:solidFill>
              </a:rPr>
              <a:t>of</a:t>
            </a:r>
            <a:r>
              <a:rPr lang="en-US" sz="4500" dirty="0">
                <a:solidFill>
                  <a:srgbClr val="0070C0"/>
                </a:solidFill>
              </a:rPr>
              <a:t> </a:t>
            </a:r>
            <a:r>
              <a:rPr lang="en-US" sz="4500" b="1" dirty="0">
                <a:solidFill>
                  <a:srgbClr val="0070C0"/>
                </a:solidFill>
              </a:rPr>
              <a:t>action</a:t>
            </a:r>
            <a:r>
              <a:rPr lang="en-US" sz="4500" dirty="0">
                <a:solidFill>
                  <a:srgbClr val="0070C0"/>
                </a:solidFill>
              </a:rPr>
              <a:t> </a:t>
            </a:r>
            <a:r>
              <a:rPr lang="en-US" sz="4500" dirty="0"/>
              <a:t>LA. Are classified into:</a:t>
            </a:r>
          </a:p>
          <a:p>
            <a:pPr marL="0" indent="0" algn="just" rtl="0">
              <a:buNone/>
            </a:pPr>
            <a:r>
              <a:rPr lang="en-US" sz="4500" b="1" dirty="0">
                <a:solidFill>
                  <a:srgbClr val="0070C0"/>
                </a:solidFill>
              </a:rPr>
              <a:t>A. Low potency Short</a:t>
            </a:r>
            <a:r>
              <a:rPr lang="en-US" sz="4500" dirty="0">
                <a:solidFill>
                  <a:srgbClr val="0070C0"/>
                </a:solidFill>
              </a:rPr>
              <a:t> </a:t>
            </a:r>
            <a:r>
              <a:rPr lang="en-US" sz="4500" b="1" dirty="0">
                <a:solidFill>
                  <a:srgbClr val="0070C0"/>
                </a:solidFill>
              </a:rPr>
              <a:t>acting</a:t>
            </a:r>
            <a:r>
              <a:rPr lang="en-US" sz="4500" dirty="0">
                <a:solidFill>
                  <a:srgbClr val="0070C0"/>
                </a:solidFill>
              </a:rPr>
              <a:t>: </a:t>
            </a:r>
            <a:r>
              <a:rPr lang="en-US" sz="4500" dirty="0"/>
              <a:t>Procaine, and </a:t>
            </a:r>
            <a:r>
              <a:rPr lang="en-US" sz="4500" dirty="0" err="1"/>
              <a:t>chloroprocaine</a:t>
            </a:r>
            <a:r>
              <a:rPr lang="en-US" sz="4500" dirty="0"/>
              <a:t>.</a:t>
            </a:r>
          </a:p>
          <a:p>
            <a:pPr marL="0" indent="0" algn="just" rtl="0">
              <a:buNone/>
            </a:pPr>
            <a:r>
              <a:rPr lang="en-US" sz="4500" b="1" dirty="0">
                <a:solidFill>
                  <a:srgbClr val="00B050"/>
                </a:solidFill>
              </a:rPr>
              <a:t>B. Intermediate potency and duration:</a:t>
            </a:r>
            <a:r>
              <a:rPr lang="en-US" sz="4500" dirty="0">
                <a:solidFill>
                  <a:srgbClr val="00B050"/>
                </a:solidFill>
              </a:rPr>
              <a:t> </a:t>
            </a:r>
            <a:r>
              <a:rPr lang="en-US" sz="4500" dirty="0" err="1"/>
              <a:t>Lidocaine</a:t>
            </a:r>
            <a:r>
              <a:rPr lang="en-US" sz="4500" dirty="0"/>
              <a:t>, </a:t>
            </a:r>
            <a:r>
              <a:rPr lang="en-US" sz="4500" dirty="0" err="1"/>
              <a:t>mepivacaine</a:t>
            </a:r>
            <a:r>
              <a:rPr lang="en-US" sz="4500" dirty="0"/>
              <a:t>, and    </a:t>
            </a:r>
            <a:r>
              <a:rPr lang="en-US" sz="4500" dirty="0" err="1"/>
              <a:t>prilocaine</a:t>
            </a:r>
            <a:endParaRPr lang="en-US" sz="4500" dirty="0"/>
          </a:p>
          <a:p>
            <a:pPr marL="0" indent="0" algn="just" rtl="0">
              <a:buNone/>
            </a:pPr>
            <a:r>
              <a:rPr lang="en-US" sz="4500" b="1" dirty="0">
                <a:solidFill>
                  <a:srgbClr val="00B050"/>
                </a:solidFill>
              </a:rPr>
              <a:t>C. high potency, Long</a:t>
            </a:r>
            <a:r>
              <a:rPr lang="en-US" sz="4500" dirty="0">
                <a:solidFill>
                  <a:srgbClr val="00B050"/>
                </a:solidFill>
              </a:rPr>
              <a:t> </a:t>
            </a:r>
            <a:r>
              <a:rPr lang="en-US" sz="4500" b="1" dirty="0">
                <a:solidFill>
                  <a:srgbClr val="00B050"/>
                </a:solidFill>
              </a:rPr>
              <a:t>acting</a:t>
            </a:r>
            <a:r>
              <a:rPr lang="en-US" sz="4500" dirty="0">
                <a:solidFill>
                  <a:srgbClr val="00B050"/>
                </a:solidFill>
              </a:rPr>
              <a:t>: </a:t>
            </a:r>
            <a:r>
              <a:rPr lang="en-US" sz="4500" dirty="0"/>
              <a:t>bupivacaine, and </a:t>
            </a:r>
            <a:r>
              <a:rPr lang="en-US" sz="4500" dirty="0" err="1"/>
              <a:t>ropivacaine</a:t>
            </a:r>
            <a:r>
              <a:rPr lang="en-US" sz="4500" dirty="0"/>
              <a:t>.</a:t>
            </a:r>
          </a:p>
          <a:p>
            <a:pPr algn="just" rtl="0"/>
            <a:endParaRPr lang="en-US" sz="4500" dirty="0"/>
          </a:p>
          <a:p>
            <a:pPr algn="just" rtl="0"/>
            <a:endParaRPr lang="en-US" sz="4500" dirty="0"/>
          </a:p>
          <a:p>
            <a:pPr algn="just" rtl="0"/>
            <a:endParaRPr lang="en-US" sz="4500" dirty="0"/>
          </a:p>
          <a:p>
            <a:pPr algn="just" rtl="0"/>
            <a:endParaRPr lang="ar-IQ" sz="4500" dirty="0"/>
          </a:p>
        </p:txBody>
      </p:sp>
    </p:spTree>
    <p:extLst>
      <p:ext uri="{BB962C8B-B14F-4D97-AF65-F5344CB8AC3E}">
        <p14:creationId xmlns:p14="http://schemas.microsoft.com/office/powerpoint/2010/main" val="29295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84" y="811032"/>
            <a:ext cx="11194244" cy="7166296"/>
          </a:xfrm>
        </p:spPr>
        <p:txBody>
          <a:bodyPr>
            <a:noAutofit/>
          </a:bodyPr>
          <a:lstStyle/>
          <a:p>
            <a:pPr algn="just" rtl="0">
              <a:buFont typeface="Wingdings" pitchFamily="2" charset="2"/>
              <a:buChar char="v"/>
            </a:pPr>
            <a:r>
              <a:rPr lang="en-US" dirty="0"/>
              <a:t>The anesthetic effect of short and intermediate acting LA prolonged by increasing the dose or by adding </a:t>
            </a:r>
            <a:r>
              <a:rPr lang="en-US" b="1" dirty="0">
                <a:solidFill>
                  <a:srgbClr val="C00000"/>
                </a:solidFill>
              </a:rPr>
              <a:t>vasoconstrictor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agent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such </a:t>
            </a:r>
            <a:r>
              <a:rPr lang="en-US" b="1" dirty="0">
                <a:solidFill>
                  <a:srgbClr val="C00000"/>
                </a:solidFill>
              </a:rPr>
              <a:t>adrenaline</a:t>
            </a:r>
            <a:r>
              <a:rPr lang="en-US" dirty="0"/>
              <a:t>.  </a:t>
            </a:r>
          </a:p>
          <a:p>
            <a:pPr marL="0" indent="0" algn="just" rtl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epinephrine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b="1" dirty="0" smtClean="0">
                <a:solidFill>
                  <a:srgbClr val="C00000"/>
                </a:solidFill>
              </a:rPr>
              <a:t>Adrenaline)</a:t>
            </a:r>
            <a:r>
              <a:rPr lang="en-US" dirty="0" smtClean="0"/>
              <a:t> reduces </a:t>
            </a:r>
            <a:r>
              <a:rPr lang="en-US" dirty="0"/>
              <a:t>systemic absorption of local anesthetics from the injection site by decreasing blood flow in these areas. This is important for drugs with intermediate or short duration of action such as </a:t>
            </a:r>
            <a:r>
              <a:rPr lang="en-US" dirty="0" err="1"/>
              <a:t>procian</a:t>
            </a:r>
            <a:r>
              <a:rPr lang="en-US" dirty="0"/>
              <a:t>, </a:t>
            </a:r>
            <a:r>
              <a:rPr lang="en-US" dirty="0" err="1"/>
              <a:t>lidocian</a:t>
            </a:r>
            <a:r>
              <a:rPr lang="en-US" dirty="0"/>
              <a:t>, and </a:t>
            </a:r>
            <a:r>
              <a:rPr lang="en-US" dirty="0" err="1" smtClean="0"/>
              <a:t>mepivacaine</a:t>
            </a:r>
            <a:r>
              <a:rPr lang="en-US" dirty="0" smtClean="0"/>
              <a:t>.   </a:t>
            </a:r>
            <a:endParaRPr lang="en-US" dirty="0"/>
          </a:p>
          <a:p>
            <a:pPr algn="just" rtl="0"/>
            <a:endParaRPr lang="en-US" dirty="0" smtClean="0"/>
          </a:p>
          <a:p>
            <a:pPr algn="just" rtl="0">
              <a:buFont typeface="Wingdings" pitchFamily="2" charset="2"/>
              <a:buChar char="v"/>
            </a:pPr>
            <a:r>
              <a:rPr lang="en-US" dirty="0" smtClean="0"/>
              <a:t>  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172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83" y="473794"/>
            <a:ext cx="11103234" cy="7081987"/>
          </a:xfrm>
        </p:spPr>
        <p:txBody>
          <a:bodyPr>
            <a:noAutofit/>
          </a:bodyPr>
          <a:lstStyle/>
          <a:p>
            <a:pPr algn="just" rtl="0"/>
            <a:r>
              <a:rPr lang="en-US" sz="4500" dirty="0"/>
              <a:t>Vasoconstrictors are less effective in prolonging anesthetics action of the more lipid-</a:t>
            </a:r>
            <a:r>
              <a:rPr lang="en-US" sz="4500" dirty="0" err="1"/>
              <a:t>soluible</a:t>
            </a:r>
            <a:r>
              <a:rPr lang="en-US" sz="4500" dirty="0"/>
              <a:t>, long acting drugs such as bupivacaine and </a:t>
            </a:r>
            <a:r>
              <a:rPr lang="en-US" sz="4500" dirty="0" err="1"/>
              <a:t>ropvacaine</a:t>
            </a:r>
            <a:r>
              <a:rPr lang="en-US" sz="4500" dirty="0"/>
              <a:t>.</a:t>
            </a:r>
            <a:endParaRPr lang="ar-IQ" sz="4500" dirty="0"/>
          </a:p>
          <a:p>
            <a:pPr marL="0" indent="0" algn="just" rtl="0">
              <a:buNone/>
            </a:pPr>
            <a:endParaRPr lang="en-US" sz="4500" dirty="0"/>
          </a:p>
          <a:p>
            <a:pPr algn="just" rtl="0"/>
            <a:r>
              <a:rPr lang="en-US" sz="4500" dirty="0"/>
              <a:t>The combination should not be applied to the </a:t>
            </a:r>
            <a:r>
              <a:rPr lang="en-US" sz="4500" b="1" u="sng" dirty="0">
                <a:solidFill>
                  <a:srgbClr val="C00000"/>
                </a:solidFill>
              </a:rPr>
              <a:t>end</a:t>
            </a:r>
            <a:r>
              <a:rPr lang="en-US" sz="4500" dirty="0">
                <a:solidFill>
                  <a:srgbClr val="C00000"/>
                </a:solidFill>
              </a:rPr>
              <a:t> </a:t>
            </a:r>
            <a:r>
              <a:rPr lang="en-US" sz="4500" b="1" u="sng" dirty="0">
                <a:solidFill>
                  <a:srgbClr val="C00000"/>
                </a:solidFill>
              </a:rPr>
              <a:t>organs</a:t>
            </a:r>
            <a:r>
              <a:rPr lang="en-US" sz="4500" dirty="0"/>
              <a:t> such as the </a:t>
            </a:r>
            <a:r>
              <a:rPr lang="en-US" sz="4500" b="1" u="sng" dirty="0">
                <a:solidFill>
                  <a:srgbClr val="C00000"/>
                </a:solidFill>
              </a:rPr>
              <a:t>fingers</a:t>
            </a:r>
            <a:r>
              <a:rPr lang="en-US" sz="4500" dirty="0"/>
              <a:t>, </a:t>
            </a:r>
            <a:r>
              <a:rPr lang="en-US" sz="4500" b="1" u="sng" dirty="0">
                <a:solidFill>
                  <a:srgbClr val="C00000"/>
                </a:solidFill>
              </a:rPr>
              <a:t>nose</a:t>
            </a:r>
            <a:r>
              <a:rPr lang="en-US" sz="4500" dirty="0"/>
              <a:t>, because it may cause severe vasoconstriction and cut the blood supply which will lead to gangrene of the finger.</a:t>
            </a:r>
          </a:p>
          <a:p>
            <a:pPr marL="0" indent="0" algn="just" rtl="0">
              <a:buNone/>
            </a:pPr>
            <a:r>
              <a:rPr lang="en-US" sz="4500" dirty="0"/>
              <a:t> </a:t>
            </a:r>
          </a:p>
          <a:p>
            <a:pPr marL="0" indent="0" algn="just" rtl="0">
              <a:buNone/>
            </a:pPr>
            <a:endParaRPr lang="en-US" sz="4500" dirty="0"/>
          </a:p>
          <a:p>
            <a:pPr algn="just" rtl="0"/>
            <a:endParaRPr lang="en-US" sz="4500" dirty="0"/>
          </a:p>
          <a:p>
            <a:pPr algn="l" rtl="0"/>
            <a:endParaRPr lang="ar-IQ" sz="4500" dirty="0"/>
          </a:p>
        </p:txBody>
      </p:sp>
    </p:spTree>
    <p:extLst>
      <p:ext uri="{BB962C8B-B14F-4D97-AF65-F5344CB8AC3E}">
        <p14:creationId xmlns:p14="http://schemas.microsoft.com/office/powerpoint/2010/main" val="40989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00" y="895343"/>
            <a:ext cx="11207317" cy="5299148"/>
          </a:xfrm>
        </p:spPr>
        <p:txBody>
          <a:bodyPr>
            <a:noAutofit/>
          </a:bodyPr>
          <a:lstStyle/>
          <a:p>
            <a:pPr algn="just" rtl="0">
              <a:buFont typeface="Wingdings" pitchFamily="2" charset="2"/>
              <a:buChar char="v"/>
            </a:pPr>
            <a:r>
              <a:rPr lang="en-US" dirty="0" smtClean="0"/>
              <a:t> Enough </a:t>
            </a:r>
            <a:r>
              <a:rPr lang="en-US" dirty="0"/>
              <a:t>amount of adrenaline can be absorbed to the systemic circulation and lead to elevation of </a:t>
            </a:r>
            <a:r>
              <a:rPr lang="en-US" b="1" u="sng" dirty="0">
                <a:solidFill>
                  <a:srgbClr val="C00000"/>
                </a:solidFill>
              </a:rPr>
              <a:t>blood</a:t>
            </a:r>
            <a:r>
              <a:rPr lang="en-US" dirty="0"/>
              <a:t> </a:t>
            </a:r>
            <a:r>
              <a:rPr lang="en-US" b="1" u="sng" dirty="0">
                <a:solidFill>
                  <a:srgbClr val="C00000"/>
                </a:solidFill>
              </a:rPr>
              <a:t>pressure</a:t>
            </a:r>
            <a:r>
              <a:rPr lang="en-US" dirty="0"/>
              <a:t> and </a:t>
            </a:r>
            <a:r>
              <a:rPr lang="en-US" b="1" u="sng" dirty="0">
                <a:solidFill>
                  <a:srgbClr val="C00000"/>
                </a:solidFill>
              </a:rPr>
              <a:t>cardiac</a:t>
            </a:r>
            <a:r>
              <a:rPr lang="en-US" dirty="0"/>
              <a:t> </a:t>
            </a:r>
            <a:r>
              <a:rPr lang="en-US" b="1" u="sng" dirty="0">
                <a:solidFill>
                  <a:srgbClr val="C00000"/>
                </a:solidFill>
              </a:rPr>
              <a:t>dysrhythmias</a:t>
            </a:r>
            <a:r>
              <a:rPr lang="en-US" dirty="0"/>
              <a:t>. Therefore the combination should be avoided in patients with </a:t>
            </a:r>
            <a:r>
              <a:rPr lang="en-US" b="1" dirty="0">
                <a:solidFill>
                  <a:srgbClr val="C00000"/>
                </a:solidFill>
              </a:rPr>
              <a:t>heart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disease</a:t>
            </a:r>
            <a:r>
              <a:rPr lang="en-US" dirty="0"/>
              <a:t> and </a:t>
            </a:r>
            <a:r>
              <a:rPr lang="en-US" b="1" dirty="0">
                <a:solidFill>
                  <a:srgbClr val="C00000"/>
                </a:solidFill>
              </a:rPr>
              <a:t>hypertension</a:t>
            </a:r>
            <a:r>
              <a:rPr lang="en-US" dirty="0"/>
              <a:t>.</a:t>
            </a:r>
          </a:p>
          <a:p>
            <a:pPr marL="0" indent="0" algn="just" rtl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just" rtl="0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Felypressin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is an alternative vasoconstrictor to adrenaline. It is synthetic analogue of vasopressin causes less elevation of blood pressure and causes less </a:t>
            </a:r>
            <a:r>
              <a:rPr lang="en-US" dirty="0" smtClean="0"/>
              <a:t>tachycardia.</a:t>
            </a:r>
            <a:endParaRPr lang="en-US" dirty="0"/>
          </a:p>
          <a:p>
            <a:pPr algn="just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816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389485"/>
            <a:ext cx="11330117" cy="5299148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sz="4500" dirty="0"/>
              <a:t>  Addition of a vasoconstrictor, e.g. adrenaline (1:50,000 to 1:200,000):</a:t>
            </a:r>
          </a:p>
          <a:p>
            <a:pPr marL="0" indent="0" algn="just" rtl="0">
              <a:buNone/>
            </a:pPr>
            <a:r>
              <a:rPr lang="en-US" sz="4500" dirty="0"/>
              <a:t>• prolongs duration of action of LAs by decreasing their rate of removal from the local site into the circulation.</a:t>
            </a:r>
          </a:p>
          <a:p>
            <a:pPr marL="0" indent="0" algn="just" rtl="0">
              <a:buNone/>
            </a:pPr>
            <a:r>
              <a:rPr lang="en-US" sz="4500" dirty="0"/>
              <a:t>• enhances the intensity of nerve block.</a:t>
            </a:r>
          </a:p>
          <a:p>
            <a:pPr marL="0" indent="0" algn="just" rtl="0">
              <a:buNone/>
            </a:pPr>
            <a:r>
              <a:rPr lang="en-US" sz="4500" dirty="0"/>
              <a:t>• reduces systemic toxicity of LAs: rate of absorption is reduced and metabolism keeps the plasma concentration lower. </a:t>
            </a:r>
          </a:p>
          <a:p>
            <a:pPr algn="just"/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6700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864" y="811032"/>
            <a:ext cx="11285254" cy="5299148"/>
          </a:xfrm>
        </p:spPr>
        <p:txBody>
          <a:bodyPr>
            <a:noAutofit/>
          </a:bodyPr>
          <a:lstStyle/>
          <a:p>
            <a:pPr algn="just" rtl="0"/>
            <a:r>
              <a:rPr lang="en-US" sz="4500" dirty="0"/>
              <a:t>provides a more bloodless field for surgery.</a:t>
            </a:r>
          </a:p>
          <a:p>
            <a:pPr marL="0" indent="0" algn="just" rtl="0">
              <a:buNone/>
            </a:pPr>
            <a:r>
              <a:rPr lang="en-US" sz="4500" dirty="0"/>
              <a:t>• increases the chances of subsequent local tissue edema and necrosis as well as delays wound healing by reducing oxygen supply and enhancing oxygen consumption in the affected area.</a:t>
            </a:r>
          </a:p>
          <a:p>
            <a:pPr marL="0" indent="0" algn="just" rtl="0">
              <a:buNone/>
            </a:pPr>
            <a:r>
              <a:rPr lang="en-US" sz="4500" dirty="0"/>
              <a:t>• may raise BP and promote arrhythmia in susceptible individuals.</a:t>
            </a:r>
          </a:p>
        </p:txBody>
      </p:sp>
    </p:spTree>
    <p:extLst>
      <p:ext uri="{BB962C8B-B14F-4D97-AF65-F5344CB8AC3E}">
        <p14:creationId xmlns:p14="http://schemas.microsoft.com/office/powerpoint/2010/main" val="323312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7157" y="823374"/>
            <a:ext cx="11467274" cy="5299148"/>
          </a:xfrm>
        </p:spPr>
        <p:txBody>
          <a:bodyPr>
            <a:noAutofit/>
          </a:bodyPr>
          <a:lstStyle/>
          <a:p>
            <a:pPr algn="just" rtl="0">
              <a:buFont typeface="Wingdings" pitchFamily="2" charset="2"/>
              <a:buChar char="v"/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Local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anesthetics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are drugs that block the 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sensation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(specially of the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pain)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from a 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specific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of the body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rtl="0">
              <a:buFont typeface="Wingdings" pitchFamily="2" charset="2"/>
              <a:buChar char="v"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itchFamily="2" charset="2"/>
              <a:buChar char="v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may cause other effects as muscle paralysis and suppression of somatic or visceral reflexes.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itchFamily="2" charset="2"/>
              <a:buChar char="v"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itchFamily="2" charset="2"/>
              <a:buChar char="v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The pain awareness which called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nociception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is mediated by primary afferent fibers and relayed by secondary afferent fibers to the brain.</a:t>
            </a:r>
          </a:p>
          <a:p>
            <a:pPr algn="just" rtl="0">
              <a:buFont typeface="Wingdings" pitchFamily="2" charset="2"/>
              <a:buChar char="v"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itchFamily="2" charset="2"/>
              <a:buChar char="v"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itchFamily="2" charset="2"/>
              <a:buChar char="v"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itchFamily="2" charset="2"/>
              <a:buChar char="v"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itchFamily="2" charset="2"/>
              <a:buChar char="v"/>
            </a:pPr>
            <a:endParaRPr lang="ar-IQ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654755"/>
            <a:ext cx="11421127" cy="5299148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sz="4500" dirty="0"/>
              <a:t> The LA often fails to afford adequate pain control in   </a:t>
            </a:r>
            <a:r>
              <a:rPr lang="en-US" sz="4500" b="1" dirty="0">
                <a:solidFill>
                  <a:srgbClr val="FF0000"/>
                </a:solidFill>
              </a:rPr>
              <a:t>inflamed tissues</a:t>
            </a:r>
            <a:r>
              <a:rPr lang="en-US" sz="4500" dirty="0"/>
              <a:t>. The likely reasons are:</a:t>
            </a:r>
          </a:p>
          <a:p>
            <a:pPr marL="0" indent="0" algn="just" rtl="0">
              <a:buNone/>
            </a:pPr>
            <a:r>
              <a:rPr lang="en-US" sz="4500" b="1" dirty="0"/>
              <a:t>a.</a:t>
            </a:r>
            <a:r>
              <a:rPr lang="en-US" sz="4500" dirty="0"/>
              <a:t> Inflammation lowers pH of the tissue—greater fraction of the LA is in the ionized.</a:t>
            </a:r>
          </a:p>
          <a:p>
            <a:pPr marL="0" indent="0" algn="just" rtl="0">
              <a:buNone/>
            </a:pPr>
            <a:r>
              <a:rPr lang="en-US" sz="4500" b="1" dirty="0"/>
              <a:t>b.</a:t>
            </a:r>
            <a:r>
              <a:rPr lang="en-US" sz="4500" dirty="0"/>
              <a:t> Blood flow to the inflamed area is increased — the LA is removed more rapidly.</a:t>
            </a:r>
          </a:p>
          <a:p>
            <a:pPr marL="0" indent="0" algn="just" rtl="0">
              <a:buNone/>
            </a:pPr>
            <a:r>
              <a:rPr lang="en-US" sz="4500" b="1" dirty="0"/>
              <a:t>c.</a:t>
            </a:r>
            <a:r>
              <a:rPr lang="en-US" sz="4500" dirty="0"/>
              <a:t> Reduced </a:t>
            </a:r>
            <a:r>
              <a:rPr lang="en-US" sz="4500" dirty="0" err="1"/>
              <a:t>Adr</a:t>
            </a:r>
            <a:r>
              <a:rPr lang="en-US" sz="4500" dirty="0"/>
              <a:t> effectiveness of.</a:t>
            </a:r>
          </a:p>
          <a:p>
            <a:pPr marL="0" indent="0" algn="just" rtl="0">
              <a:buNone/>
            </a:pPr>
            <a:r>
              <a:rPr lang="en-US" sz="4500" b="1" dirty="0"/>
              <a:t>d.</a:t>
            </a:r>
            <a:r>
              <a:rPr lang="en-US" sz="4500" dirty="0"/>
              <a:t> Inflammatory products may oppose LA action.</a:t>
            </a:r>
          </a:p>
          <a:p>
            <a:pPr algn="just"/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4802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55" y="895341"/>
            <a:ext cx="9815112" cy="623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000161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76" y="979652"/>
            <a:ext cx="6825758" cy="643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4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-32062"/>
            <a:ext cx="10401300" cy="1338263"/>
          </a:xfrm>
        </p:spPr>
        <p:txBody>
          <a:bodyPr>
            <a:noAutofit/>
          </a:bodyPr>
          <a:lstStyle/>
          <a:p>
            <a:r>
              <a:rPr lang="en-US" sz="4900" b="1" dirty="0">
                <a:solidFill>
                  <a:srgbClr val="00B050"/>
                </a:solidFill>
              </a:rPr>
              <a:t>Routes of administration of LA</a:t>
            </a:r>
            <a:endParaRPr lang="ar-IQ" sz="49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1148269"/>
            <a:ext cx="10401300" cy="6881306"/>
          </a:xfrm>
        </p:spPr>
        <p:txBody>
          <a:bodyPr>
            <a:noAutofit/>
          </a:bodyPr>
          <a:lstStyle/>
          <a:p>
            <a:pPr marL="629515" indent="-629515" algn="just" rtl="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Topical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application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as solution, cream and spray.</a:t>
            </a:r>
          </a:p>
          <a:p>
            <a:pPr marL="629515" indent="-629515" algn="just" rtl="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infiltration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through injection in the vicinity of peripheral nerve endings.</a:t>
            </a:r>
          </a:p>
          <a:p>
            <a:pPr marL="629515" indent="-629515" algn="just" rtl="0">
              <a:buFont typeface="+mj-lt"/>
              <a:buAutoNum type="arabicPeriod"/>
            </a:pPr>
            <a:r>
              <a:rPr lang="en-US" dirty="0" smtClean="0"/>
              <a:t>Major </a:t>
            </a:r>
            <a:r>
              <a:rPr lang="en-US" b="1" dirty="0" smtClean="0">
                <a:solidFill>
                  <a:srgbClr val="C00000"/>
                </a:solidFill>
              </a:rPr>
              <a:t>nerve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trunk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block and </a:t>
            </a:r>
            <a:r>
              <a:rPr lang="en-US" b="1" dirty="0">
                <a:solidFill>
                  <a:srgbClr val="FF0000"/>
                </a:solidFill>
              </a:rPr>
              <a:t>Field </a:t>
            </a:r>
            <a:r>
              <a:rPr lang="en-US" b="1" dirty="0" smtClean="0">
                <a:solidFill>
                  <a:srgbClr val="FF0000"/>
                </a:solidFill>
              </a:rPr>
              <a:t>block</a:t>
            </a:r>
            <a:r>
              <a:rPr lang="en-US" b="1" dirty="0"/>
              <a:t>.</a:t>
            </a:r>
            <a:endParaRPr lang="en-US" dirty="0" smtClean="0"/>
          </a:p>
          <a:p>
            <a:pPr marL="629515" indent="-629515" algn="just" rtl="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Injection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into the </a:t>
            </a:r>
            <a:r>
              <a:rPr lang="en-US" b="1" dirty="0" smtClean="0">
                <a:solidFill>
                  <a:srgbClr val="C00000"/>
                </a:solidFill>
              </a:rPr>
              <a:t>epidural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rgbClr val="C00000"/>
                </a:solidFill>
              </a:rPr>
              <a:t>subarachnoid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spaces surrounding the spinal cord.</a:t>
            </a:r>
          </a:p>
          <a:p>
            <a:pPr marL="629515" indent="-629515" algn="just" rtl="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Intravenous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regional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anesthesia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is used for short surgical procedures of upper or lower extremities.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845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720" y="2341960"/>
            <a:ext cx="3611562" cy="334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7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15" y="305177"/>
            <a:ext cx="9010001" cy="747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5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924" y="473794"/>
            <a:ext cx="10401300" cy="1264641"/>
          </a:xfrm>
        </p:spPr>
        <p:txBody>
          <a:bodyPr>
            <a:normAutofit/>
          </a:bodyPr>
          <a:lstStyle/>
          <a:p>
            <a:r>
              <a:rPr lang="en-US" sz="4900" b="1" dirty="0">
                <a:solidFill>
                  <a:srgbClr val="33CC33"/>
                </a:solidFill>
              </a:rPr>
              <a:t>Adverse effects of LA</a:t>
            </a:r>
            <a:endParaRPr lang="ar-IQ" sz="4900" b="1" dirty="0">
              <a:solidFill>
                <a:srgbClr val="33CC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92043"/>
            <a:ext cx="11421127" cy="6628378"/>
          </a:xfrm>
        </p:spPr>
        <p:txBody>
          <a:bodyPr>
            <a:noAutofit/>
          </a:bodyPr>
          <a:lstStyle/>
          <a:p>
            <a:pPr marL="559569" indent="-559569" algn="just" rtl="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CNS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toxicity</a:t>
            </a:r>
            <a:r>
              <a:rPr lang="en-US" dirty="0" smtClean="0"/>
              <a:t>: all local anesthetics can produce sleepiness, restlessness, auditory and visual disturbance when high plasma concentration are produced after rabid absorption or </a:t>
            </a:r>
            <a:r>
              <a:rPr lang="en-US" b="1" u="sng" dirty="0" smtClean="0"/>
              <a:t>inadvertent</a:t>
            </a:r>
            <a:r>
              <a:rPr lang="en-US" dirty="0" smtClean="0"/>
              <a:t> </a:t>
            </a:r>
            <a:r>
              <a:rPr lang="en-US" b="1" u="sng" dirty="0" smtClean="0"/>
              <a:t>intravascular</a:t>
            </a:r>
            <a:r>
              <a:rPr lang="en-US" dirty="0" smtClean="0"/>
              <a:t> </a:t>
            </a:r>
            <a:r>
              <a:rPr lang="en-US" b="1" u="sng" dirty="0" smtClean="0"/>
              <a:t>administration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At </a:t>
            </a:r>
            <a:r>
              <a:rPr lang="en-US" dirty="0"/>
              <a:t>higher </a:t>
            </a:r>
            <a:r>
              <a:rPr lang="en-US" dirty="0" smtClean="0"/>
              <a:t>concentration, </a:t>
            </a:r>
            <a:r>
              <a:rPr lang="en-US" b="1" dirty="0" err="1" smtClean="0">
                <a:solidFill>
                  <a:srgbClr val="C00000"/>
                </a:solidFill>
              </a:rPr>
              <a:t>nystagmus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muscular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twitching occur followed by </a:t>
            </a:r>
            <a:r>
              <a:rPr lang="en-US" b="1" dirty="0" smtClean="0">
                <a:solidFill>
                  <a:srgbClr val="C00000"/>
                </a:solidFill>
              </a:rPr>
              <a:t>tonic-</a:t>
            </a:r>
            <a:r>
              <a:rPr lang="en-US" b="1" dirty="0" err="1" smtClean="0">
                <a:solidFill>
                  <a:srgbClr val="C00000"/>
                </a:solidFill>
              </a:rPr>
              <a:t>clonic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convulsion</a:t>
            </a:r>
            <a:r>
              <a:rPr lang="en-US" dirty="0" smtClean="0"/>
              <a:t>.</a:t>
            </a:r>
          </a:p>
          <a:p>
            <a:pPr marL="559569" indent="-559569" algn="just" rtl="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58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84" y="473796"/>
            <a:ext cx="11012223" cy="6614612"/>
          </a:xfrm>
        </p:spPr>
        <p:txBody>
          <a:bodyPr>
            <a:normAutofit/>
          </a:bodyPr>
          <a:lstStyle/>
          <a:p>
            <a:pPr algn="just" rtl="0">
              <a:buFont typeface="Wingdings" pitchFamily="2" charset="2"/>
              <a:buChar char="v"/>
            </a:pPr>
            <a:r>
              <a:rPr lang="en-US" dirty="0" smtClean="0"/>
              <a:t>  Convulsions </a:t>
            </a:r>
            <a:r>
              <a:rPr lang="en-US" dirty="0"/>
              <a:t>can be prevented by administration the smallest effective dose of the local anesthetics required and by avoiding inadvertent intravascular </a:t>
            </a:r>
            <a:r>
              <a:rPr lang="en-US" dirty="0" smtClean="0"/>
              <a:t>injection.  </a:t>
            </a:r>
            <a:endParaRPr lang="en-US" dirty="0"/>
          </a:p>
          <a:p>
            <a:pPr algn="just" rtl="0">
              <a:buFont typeface="Wingdings" pitchFamily="2" charset="2"/>
              <a:buChar char="v"/>
            </a:pPr>
            <a:endParaRPr lang="en-US" dirty="0" smtClean="0"/>
          </a:p>
          <a:p>
            <a:pPr algn="just" rtl="0">
              <a:buFont typeface="Wingdings" pitchFamily="2" charset="2"/>
              <a:buChar char="v"/>
            </a:pPr>
            <a:r>
              <a:rPr lang="en-US" dirty="0" smtClean="0"/>
              <a:t> When </a:t>
            </a:r>
            <a:r>
              <a:rPr lang="en-US" dirty="0"/>
              <a:t>large dose is required , premedication with a </a:t>
            </a:r>
            <a:r>
              <a:rPr lang="en-US" b="1" u="sng" dirty="0"/>
              <a:t>parenteral</a:t>
            </a:r>
            <a:r>
              <a:rPr lang="en-US" dirty="0"/>
              <a:t> </a:t>
            </a:r>
            <a:r>
              <a:rPr lang="en-US" b="1" u="sng" dirty="0"/>
              <a:t>benzodiazepines</a:t>
            </a:r>
            <a:r>
              <a:rPr lang="en-US" dirty="0"/>
              <a:t> provides  significant prophylaxis against local anesthetics-induced CNS </a:t>
            </a:r>
            <a:r>
              <a:rPr lang="en-US" dirty="0" smtClean="0"/>
              <a:t>toxicity.</a:t>
            </a:r>
            <a:endParaRPr lang="en-US" dirty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225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4849" y="642413"/>
            <a:ext cx="11093517" cy="6997677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b="1" dirty="0">
                <a:solidFill>
                  <a:srgbClr val="C00000"/>
                </a:solidFill>
              </a:rPr>
              <a:t>C</a:t>
            </a:r>
            <a:r>
              <a:rPr lang="en-US" b="1" dirty="0" smtClean="0">
                <a:solidFill>
                  <a:srgbClr val="C00000"/>
                </a:solidFill>
              </a:rPr>
              <a:t>ardiovascular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system</a:t>
            </a:r>
            <a:r>
              <a:rPr lang="en-US" dirty="0" smtClean="0"/>
              <a:t>: local anesthetics block cardiac sodium channels and at higher </a:t>
            </a:r>
            <a:r>
              <a:rPr lang="en-US" dirty="0" err="1" smtClean="0"/>
              <a:t>concenteration</a:t>
            </a:r>
            <a:r>
              <a:rPr lang="en-US" dirty="0" smtClean="0"/>
              <a:t> of local anesthetics, myocardial contractility  depress and produce arteriolar dilation leading to systemic hypotension.</a:t>
            </a:r>
          </a:p>
          <a:p>
            <a:pPr marL="0" indent="0" algn="just" rtl="0">
              <a:buNone/>
            </a:pPr>
            <a:r>
              <a:rPr lang="en-US" dirty="0" smtClean="0"/>
              <a:t> </a:t>
            </a:r>
          </a:p>
          <a:p>
            <a:pPr marL="0" indent="0" algn="just" rtl="0">
              <a:buNone/>
            </a:pPr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C00000"/>
                </a:solidFill>
              </a:rPr>
              <a:t>Allergic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reactions</a:t>
            </a:r>
            <a:r>
              <a:rPr lang="en-US" dirty="0" smtClean="0"/>
              <a:t>: the ester- type local anesthetics are metabolized to o-</a:t>
            </a:r>
            <a:r>
              <a:rPr lang="en-US" dirty="0" err="1" smtClean="0"/>
              <a:t>aminobenzoic</a:t>
            </a:r>
            <a:r>
              <a:rPr lang="en-US" dirty="0" smtClean="0"/>
              <a:t> acid derivatives. These metabolites are responsible for allergic reactions in a small percentage of patients.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371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3CC33"/>
                </a:solidFill>
              </a:rPr>
              <a:t>Individual local anesthetics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46147" y="1401198"/>
            <a:ext cx="11376264" cy="5299148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sz="4900" b="1" dirty="0">
                <a:solidFill>
                  <a:srgbClr val="FF0000"/>
                </a:solidFill>
              </a:rPr>
              <a:t>    1. </a:t>
            </a:r>
            <a:r>
              <a:rPr lang="en-US" sz="4900" b="1" dirty="0" err="1">
                <a:solidFill>
                  <a:srgbClr val="FF0000"/>
                </a:solidFill>
              </a:rPr>
              <a:t>Articaine</a:t>
            </a:r>
            <a:endParaRPr lang="en-US" sz="4900" dirty="0">
              <a:solidFill>
                <a:srgbClr val="FF0000"/>
              </a:solidFill>
            </a:endParaRPr>
          </a:p>
          <a:p>
            <a:pPr algn="just" rtl="0">
              <a:buFont typeface="Wingdings" pitchFamily="2" charset="2"/>
              <a:buChar char="v"/>
            </a:pPr>
            <a:r>
              <a:rPr lang="en-US" sz="4500" dirty="0"/>
              <a:t> dental anesthetic in April 2000.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sz="4500" dirty="0"/>
              <a:t> has enhanced </a:t>
            </a:r>
            <a:r>
              <a:rPr lang="en-US" sz="4500" dirty="0" err="1"/>
              <a:t>lipophilicity</a:t>
            </a:r>
            <a:r>
              <a:rPr lang="en-US" sz="4500" dirty="0"/>
              <a:t>, and thus improve tissue penetration, shorter plasma half-life (20 min.), better therapeutic index with respect to systemic toxicity. 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sz="4500" dirty="0"/>
              <a:t> widespread popularity in dental anesthesia, considered to be more effective, and possibly safer, than </a:t>
            </a:r>
            <a:r>
              <a:rPr lang="en-US" sz="4500" dirty="0" err="1"/>
              <a:t>lidocaine</a:t>
            </a:r>
            <a:r>
              <a:rPr lang="en-US" sz="4500" dirty="0"/>
              <a:t>.</a:t>
            </a:r>
          </a:p>
          <a:p>
            <a:pPr algn="just"/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6974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7850" y="948332"/>
            <a:ext cx="10401300" cy="1338263"/>
          </a:xfrm>
        </p:spPr>
        <p:txBody>
          <a:bodyPr>
            <a:noAutofit/>
          </a:bodyPr>
          <a:lstStyle/>
          <a:p>
            <a:r>
              <a:rPr lang="en-US" sz="6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Chemistry of LAs</a:t>
            </a:r>
            <a:r>
              <a:rPr lang="en-US" sz="65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5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2286595"/>
            <a:ext cx="11323116" cy="5299148"/>
          </a:xfrm>
        </p:spPr>
        <p:txBody>
          <a:bodyPr>
            <a:noAutofit/>
          </a:bodyPr>
          <a:lstStyle/>
          <a:p>
            <a:pPr algn="just" rtl="0">
              <a:buFont typeface="Wingdings" pitchFamily="2" charset="2"/>
              <a:buChar char="v"/>
            </a:pP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LAs are </a:t>
            </a:r>
            <a:r>
              <a:rPr lang="en-US" sz="4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amphiphlic</a:t>
            </a:r>
            <a:r>
              <a:rPr lang="en-US" sz="4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weak bases, tertiary amine. </a:t>
            </a:r>
            <a:r>
              <a:rPr lang="en-US" sz="4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PKa</a:t>
            </a:r>
            <a:r>
              <a:rPr lang="en-US" sz="4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7.5–9.0.</a:t>
            </a:r>
            <a:r>
              <a:rPr lang="en-US" sz="4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rtl="0">
              <a:buNone/>
            </a:pPr>
            <a:endParaRPr lang="en-US" sz="4500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itchFamily="2" charset="2"/>
              <a:buChar char="v"/>
            </a:pP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and are usually made available clinically as salts to increase solubility and stability. </a:t>
            </a:r>
          </a:p>
          <a:p>
            <a:pPr marL="0" indent="0" algn="just" rtl="0">
              <a:buNone/>
            </a:pPr>
            <a:endParaRPr lang="en-US" sz="4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rtl="0">
              <a:buNone/>
            </a:pP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/>
            <a:endParaRPr lang="ar-IQ" sz="4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5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11455" y="136557"/>
            <a:ext cx="11311401" cy="5299148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sz="4500" b="1" dirty="0">
                <a:solidFill>
                  <a:srgbClr val="FF0000"/>
                </a:solidFill>
              </a:rPr>
              <a:t>2. </a:t>
            </a:r>
            <a:r>
              <a:rPr lang="en-US" sz="4500" b="1" dirty="0" err="1">
                <a:solidFill>
                  <a:srgbClr val="FF0000"/>
                </a:solidFill>
              </a:rPr>
              <a:t>Lidocaine</a:t>
            </a:r>
            <a:r>
              <a:rPr lang="en-US" sz="4500" b="1" dirty="0">
                <a:solidFill>
                  <a:srgbClr val="FF0000"/>
                </a:solidFill>
              </a:rPr>
              <a:t> (Lignocaine) </a:t>
            </a:r>
            <a:endParaRPr lang="en-US" sz="4500" dirty="0">
              <a:solidFill>
                <a:srgbClr val="FF0000"/>
              </a:solidFill>
            </a:endParaRPr>
          </a:p>
          <a:p>
            <a:pPr algn="just" rtl="0"/>
            <a:r>
              <a:rPr lang="en-US" sz="4500" dirty="0"/>
              <a:t> the most widely used LA. </a:t>
            </a:r>
          </a:p>
          <a:p>
            <a:pPr algn="just" rtl="0"/>
            <a:r>
              <a:rPr lang="en-US" sz="4500" dirty="0"/>
              <a:t>Injected around a nerve, it blocks conduction within 3 min, whereas procaine may take 15 min; also </a:t>
            </a:r>
            <a:r>
              <a:rPr lang="en-US" sz="4500" dirty="0" err="1"/>
              <a:t>anaesthesia</a:t>
            </a:r>
            <a:r>
              <a:rPr lang="en-US" sz="4500" dirty="0"/>
              <a:t> is more intense and longer lasting. </a:t>
            </a:r>
          </a:p>
          <a:p>
            <a:pPr algn="just" rtl="0"/>
            <a:r>
              <a:rPr lang="en-US" sz="4500" dirty="0"/>
              <a:t>Vasodilatation occurs in the injected area. It is used for surface application, infiltration, nerve block, epidural and spinal </a:t>
            </a:r>
            <a:r>
              <a:rPr lang="en-US" sz="4500" dirty="0" err="1"/>
              <a:t>anaesthesia</a:t>
            </a:r>
            <a:r>
              <a:rPr lang="en-US" sz="4500" dirty="0"/>
              <a:t>. Cross sensitivity with ester LAs is not seen. </a:t>
            </a:r>
          </a:p>
        </p:txBody>
      </p:sp>
    </p:spTree>
    <p:extLst>
      <p:ext uri="{BB962C8B-B14F-4D97-AF65-F5344CB8AC3E}">
        <p14:creationId xmlns:p14="http://schemas.microsoft.com/office/powerpoint/2010/main" val="24899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72294" y="233209"/>
            <a:ext cx="11311401" cy="5299148"/>
          </a:xfrm>
        </p:spPr>
        <p:txBody>
          <a:bodyPr>
            <a:noAutofit/>
          </a:bodyPr>
          <a:lstStyle/>
          <a:p>
            <a:pPr algn="just" rtl="0"/>
            <a:r>
              <a:rPr lang="en-US" sz="4500" dirty="0"/>
              <a:t> early central effects of </a:t>
            </a:r>
            <a:r>
              <a:rPr lang="en-US" sz="4500" dirty="0" err="1"/>
              <a:t>lidocaine</a:t>
            </a:r>
            <a:r>
              <a:rPr lang="en-US" sz="4500" dirty="0"/>
              <a:t> are depressant, i.e. drowsiness, mental clouding, altered taste and tinnitus. </a:t>
            </a:r>
          </a:p>
          <a:p>
            <a:pPr algn="just" rtl="0"/>
            <a:r>
              <a:rPr lang="en-US" sz="4500" dirty="0"/>
              <a:t>Overdose causes muscle twitching, convulsions, cardiac arrhythmias, fall in BP, coma and respiratory arrest</a:t>
            </a:r>
            <a:r>
              <a:rPr lang="en-US" sz="4500" dirty="0" smtClean="0"/>
              <a:t>.</a:t>
            </a:r>
            <a:endParaRPr lang="en-US" sz="4500" dirty="0"/>
          </a:p>
          <a:p>
            <a:pPr algn="just" rtl="0"/>
            <a:r>
              <a:rPr lang="en-US" sz="4500" dirty="0"/>
              <a:t> </a:t>
            </a:r>
            <a:r>
              <a:rPr lang="en-US" sz="4500" dirty="0" err="1"/>
              <a:t>lidocaine</a:t>
            </a:r>
            <a:r>
              <a:rPr lang="en-US" sz="4500" dirty="0"/>
              <a:t> has an excellent record as an intermediate duration anesthetic, and remains the reference standard against which most anesthetics are compared.</a:t>
            </a:r>
          </a:p>
          <a:p>
            <a:pPr marL="0" indent="0" algn="just" rtl="0">
              <a:buNone/>
            </a:pPr>
            <a:endParaRPr lang="en-US" sz="4500" dirty="0"/>
          </a:p>
          <a:p>
            <a:pPr algn="just"/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3198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10" y="896324"/>
            <a:ext cx="11083307" cy="7418242"/>
          </a:xfrm>
        </p:spPr>
        <p:txBody>
          <a:bodyPr>
            <a:normAutofit fontScale="92500"/>
          </a:bodyPr>
          <a:lstStyle/>
          <a:p>
            <a:pPr marL="0" indent="0" algn="just" rtl="0">
              <a:buNone/>
            </a:pPr>
            <a:r>
              <a:rPr lang="en-US" dirty="0" smtClean="0"/>
              <a:t>3- </a:t>
            </a:r>
            <a:r>
              <a:rPr lang="en-US" b="1" dirty="0" err="1" smtClean="0">
                <a:solidFill>
                  <a:srgbClr val="C00000"/>
                </a:solidFill>
              </a:rPr>
              <a:t>Bupvacaine</a:t>
            </a:r>
            <a:r>
              <a:rPr lang="en-US" dirty="0" smtClean="0"/>
              <a:t>: Is long acting its half live and its used for </a:t>
            </a:r>
            <a:r>
              <a:rPr lang="en-US" dirty="0" err="1" smtClean="0"/>
              <a:t>periphral</a:t>
            </a:r>
            <a:r>
              <a:rPr lang="en-US" dirty="0" smtClean="0"/>
              <a:t> nerve block, and for epidural and spinal anesthesia.</a:t>
            </a:r>
          </a:p>
          <a:p>
            <a:pPr marL="0" indent="0" algn="just" rtl="0">
              <a:buNone/>
            </a:pPr>
            <a:endParaRPr lang="en-US" dirty="0" smtClean="0"/>
          </a:p>
          <a:p>
            <a:pPr marL="0" indent="0" algn="just" rtl="0">
              <a:buNone/>
            </a:pPr>
            <a:r>
              <a:rPr lang="en-US" dirty="0" smtClean="0"/>
              <a:t>4- </a:t>
            </a:r>
            <a:r>
              <a:rPr lang="en-US" b="1" dirty="0">
                <a:solidFill>
                  <a:srgbClr val="C00000"/>
                </a:solidFill>
              </a:rPr>
              <a:t>C</a:t>
            </a:r>
            <a:r>
              <a:rPr lang="en-US" b="1" dirty="0" smtClean="0">
                <a:solidFill>
                  <a:srgbClr val="C00000"/>
                </a:solidFill>
              </a:rPr>
              <a:t>ocaine</a:t>
            </a:r>
            <a:r>
              <a:rPr lang="en-US" dirty="0" smtClean="0"/>
              <a:t>: The sole medicinal use of cocaine is as surface anesthetic usually as 4% solution. even as a surface anesthetic can cause </a:t>
            </a:r>
            <a:r>
              <a:rPr lang="en-US" dirty="0" err="1" smtClean="0"/>
              <a:t>serios</a:t>
            </a:r>
            <a:r>
              <a:rPr lang="en-US" dirty="0" smtClean="0"/>
              <a:t> adverse affects. Cocaine prevents the uptake of </a:t>
            </a:r>
            <a:r>
              <a:rPr lang="en-US" dirty="0" err="1" smtClean="0"/>
              <a:t>catecholamines</a:t>
            </a:r>
            <a:r>
              <a:rPr lang="en-US" dirty="0" smtClean="0"/>
              <a:t> into sympathetic nerve endings  and cause vasoconstriction.</a:t>
            </a:r>
          </a:p>
          <a:p>
            <a:pPr marL="0" indent="0" algn="just" rtl="0">
              <a:buNone/>
            </a:pPr>
            <a:r>
              <a:rPr lang="en-US" dirty="0"/>
              <a:t>	 </a:t>
            </a:r>
          </a:p>
          <a:p>
            <a:pPr algn="just" rtl="0"/>
            <a:endParaRPr lang="en-US" dirty="0"/>
          </a:p>
          <a:p>
            <a:pPr marL="0" indent="0" algn="just" rtl="0">
              <a:buNone/>
            </a:pPr>
            <a:r>
              <a:rPr lang="en-US" dirty="0" smtClean="0"/>
              <a:t>  </a:t>
            </a:r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565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07" y="558105"/>
            <a:ext cx="10957310" cy="5299148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dirty="0"/>
              <a:t>5- </a:t>
            </a:r>
            <a:r>
              <a:rPr lang="en-US" b="1" dirty="0">
                <a:solidFill>
                  <a:srgbClr val="C00000"/>
                </a:solidFill>
              </a:rPr>
              <a:t>procaine</a:t>
            </a:r>
            <a:r>
              <a:rPr lang="en-US" dirty="0"/>
              <a:t>: </a:t>
            </a:r>
            <a:r>
              <a:rPr lang="en-US" dirty="0" smtClean="0"/>
              <a:t>Has </a:t>
            </a:r>
            <a:r>
              <a:rPr lang="en-US" dirty="0"/>
              <a:t>short duration of action and is less used</a:t>
            </a:r>
            <a:r>
              <a:rPr lang="en-US" dirty="0" smtClean="0"/>
              <a:t>.</a:t>
            </a:r>
          </a:p>
          <a:p>
            <a:pPr marL="0" indent="0" algn="just" rtl="0">
              <a:buNone/>
            </a:pPr>
            <a:endParaRPr lang="en-US" dirty="0"/>
          </a:p>
          <a:p>
            <a:pPr marL="0" indent="0" algn="just" rtl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6- </a:t>
            </a:r>
            <a:r>
              <a:rPr lang="en-US" b="1" dirty="0" err="1" smtClean="0">
                <a:solidFill>
                  <a:srgbClr val="C00000"/>
                </a:solidFill>
              </a:rPr>
              <a:t>Mepivacaine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b="1" dirty="0" err="1">
                <a:solidFill>
                  <a:srgbClr val="C00000"/>
                </a:solidFill>
              </a:rPr>
              <a:t>articaine</a:t>
            </a:r>
            <a:r>
              <a:rPr lang="en-US" dirty="0"/>
              <a:t>:  </a:t>
            </a:r>
            <a:r>
              <a:rPr lang="en-US" dirty="0" smtClean="0"/>
              <a:t>Are intermediate acting used </a:t>
            </a:r>
            <a:r>
              <a:rPr lang="en-US" dirty="0"/>
              <a:t>in dentistry with or without </a:t>
            </a:r>
            <a:r>
              <a:rPr lang="en-US" dirty="0" smtClean="0"/>
              <a:t>adrenaline.</a:t>
            </a:r>
            <a:endParaRPr lang="en-US" dirty="0"/>
          </a:p>
          <a:p>
            <a:pPr algn="just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859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dirty="0" smtClean="0"/>
          </a:p>
          <a:p>
            <a:pPr marL="0" indent="0" algn="ctr" rtl="0">
              <a:buNone/>
            </a:pPr>
            <a:r>
              <a:rPr lang="en-US" sz="10700" b="1" dirty="0">
                <a:solidFill>
                  <a:srgbClr val="00B050"/>
                </a:solidFill>
              </a:rPr>
              <a:t>Thank you</a:t>
            </a:r>
            <a:endParaRPr lang="ar-IQ" sz="107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procaine and lido caine chemical structure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74" y="895342"/>
            <a:ext cx="8840605" cy="66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4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17893" y="811032"/>
            <a:ext cx="11103234" cy="5299148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sz="4500" dirty="0"/>
              <a:t>  Local anesthetics are classified according to their </a:t>
            </a:r>
            <a:r>
              <a:rPr lang="en-US" sz="4500" b="1" dirty="0">
                <a:solidFill>
                  <a:srgbClr val="0070C0"/>
                </a:solidFill>
              </a:rPr>
              <a:t>chemical</a:t>
            </a:r>
            <a:r>
              <a:rPr lang="en-US" sz="4500" dirty="0">
                <a:solidFill>
                  <a:srgbClr val="0070C0"/>
                </a:solidFill>
              </a:rPr>
              <a:t> </a:t>
            </a:r>
            <a:r>
              <a:rPr lang="en-US" sz="4500" b="1" dirty="0">
                <a:solidFill>
                  <a:srgbClr val="0070C0"/>
                </a:solidFill>
              </a:rPr>
              <a:t>structure</a:t>
            </a:r>
            <a:r>
              <a:rPr lang="en-US" sz="4500" dirty="0">
                <a:solidFill>
                  <a:srgbClr val="0070C0"/>
                </a:solidFill>
              </a:rPr>
              <a:t> </a:t>
            </a:r>
            <a:r>
              <a:rPr lang="en-US" sz="4500" dirty="0"/>
              <a:t>into: </a:t>
            </a:r>
          </a:p>
          <a:p>
            <a:pPr marL="909300" indent="-909300" algn="just" rtl="0">
              <a:buAutoNum type="alphaUcPeriod"/>
            </a:pPr>
            <a:endParaRPr lang="en-US" sz="4500" b="1" dirty="0">
              <a:solidFill>
                <a:srgbClr val="00B050"/>
              </a:solidFill>
            </a:endParaRPr>
          </a:p>
          <a:p>
            <a:pPr marL="909300" indent="-909300" algn="just" rtl="0">
              <a:buAutoNum type="alphaUcPeriod"/>
            </a:pPr>
            <a:r>
              <a:rPr lang="en-US" sz="4500" b="1" dirty="0">
                <a:solidFill>
                  <a:srgbClr val="00B050"/>
                </a:solidFill>
              </a:rPr>
              <a:t>Esters:</a:t>
            </a:r>
            <a:r>
              <a:rPr lang="en-US" sz="4500" dirty="0"/>
              <a:t> </a:t>
            </a:r>
            <a:r>
              <a:rPr lang="en-US" sz="4500" b="1" dirty="0"/>
              <a:t>cocaine, procaine, benzocaine, </a:t>
            </a:r>
            <a:r>
              <a:rPr lang="en-US" sz="4500" b="1" dirty="0" smtClean="0"/>
              <a:t>and  </a:t>
            </a:r>
            <a:r>
              <a:rPr lang="en-US" sz="4500" b="1" dirty="0" err="1"/>
              <a:t>tetracaine</a:t>
            </a:r>
            <a:r>
              <a:rPr lang="en-US" sz="4500" b="1" dirty="0"/>
              <a:t>.</a:t>
            </a:r>
          </a:p>
          <a:p>
            <a:pPr marL="0" indent="0" algn="just" rtl="0">
              <a:buNone/>
            </a:pPr>
            <a:endParaRPr lang="en-US" sz="4500" b="1" dirty="0"/>
          </a:p>
          <a:p>
            <a:pPr marL="0" indent="0" algn="just" rtl="0">
              <a:buNone/>
            </a:pPr>
            <a:r>
              <a:rPr lang="en-US" sz="4500" b="1" dirty="0">
                <a:solidFill>
                  <a:srgbClr val="C00000"/>
                </a:solidFill>
              </a:rPr>
              <a:t> B. Amides</a:t>
            </a:r>
            <a:r>
              <a:rPr lang="en-US" sz="4500" dirty="0">
                <a:solidFill>
                  <a:srgbClr val="C00000"/>
                </a:solidFill>
              </a:rPr>
              <a:t>: </a:t>
            </a:r>
            <a:r>
              <a:rPr lang="en-US" sz="4500" b="1" dirty="0" err="1"/>
              <a:t>Lidocaine</a:t>
            </a:r>
            <a:r>
              <a:rPr lang="en-US" sz="4500" b="1" dirty="0"/>
              <a:t>, </a:t>
            </a:r>
            <a:r>
              <a:rPr lang="en-US" sz="4500" b="1" dirty="0" err="1"/>
              <a:t>prilocaine</a:t>
            </a:r>
            <a:r>
              <a:rPr lang="en-US" sz="4500" b="1" dirty="0"/>
              <a:t>, and bupivacaine.</a:t>
            </a:r>
          </a:p>
          <a:p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1663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46147" y="991994"/>
            <a:ext cx="11467274" cy="5299148"/>
          </a:xfrm>
        </p:spPr>
        <p:txBody>
          <a:bodyPr>
            <a:noAutofit/>
          </a:bodyPr>
          <a:lstStyle/>
          <a:p>
            <a:pPr algn="just" rtl="0"/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the ester linked LAs are rarely used for infiltration or nerve block Because of:</a:t>
            </a:r>
          </a:p>
          <a:p>
            <a:pPr algn="just" rtl="0"/>
            <a:r>
              <a:rPr lang="en-US" sz="4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their short duration. </a:t>
            </a:r>
          </a:p>
          <a:p>
            <a:pPr algn="just" rtl="0"/>
            <a:r>
              <a:rPr lang="en-US" sz="4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 intense analgesia and.</a:t>
            </a:r>
          </a:p>
          <a:p>
            <a:pPr algn="just" rtl="0"/>
            <a:r>
              <a:rPr lang="en-US" sz="4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higher risk of hypersensitivity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rtl="0">
              <a:buNone/>
            </a:pP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  but are still used topically on mucous        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just" rtl="0">
              <a:buNone/>
            </a:pP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membranes 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and skin.</a:t>
            </a:r>
          </a:p>
        </p:txBody>
      </p:sp>
    </p:spTree>
    <p:extLst>
      <p:ext uri="{BB962C8B-B14F-4D97-AF65-F5344CB8AC3E}">
        <p14:creationId xmlns:p14="http://schemas.microsoft.com/office/powerpoint/2010/main" val="21575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864" y="979652"/>
            <a:ext cx="11376264" cy="6142242"/>
          </a:xfrm>
        </p:spPr>
        <p:txBody>
          <a:bodyPr>
            <a:noAutofit/>
          </a:bodyPr>
          <a:lstStyle/>
          <a:p>
            <a:pPr algn="just" rtl="0"/>
            <a:r>
              <a:rPr lang="en-US" sz="4500" dirty="0"/>
              <a:t>L.A are weak bases available clinically as salts to increase solubility and stability.</a:t>
            </a:r>
          </a:p>
          <a:p>
            <a:pPr algn="just" rtl="0"/>
            <a:r>
              <a:rPr lang="en-US" sz="4500" dirty="0"/>
              <a:t> In the body, they exist either as the </a:t>
            </a:r>
            <a:r>
              <a:rPr lang="en-US" sz="4500" b="1" u="sng" dirty="0">
                <a:solidFill>
                  <a:srgbClr val="0070C0"/>
                </a:solidFill>
              </a:rPr>
              <a:t>uncharged base </a:t>
            </a:r>
            <a:r>
              <a:rPr lang="en-US" sz="4500" dirty="0"/>
              <a:t>or as a </a:t>
            </a:r>
            <a:r>
              <a:rPr lang="en-US" sz="4500" b="1" u="sng" dirty="0" err="1">
                <a:solidFill>
                  <a:srgbClr val="C00000"/>
                </a:solidFill>
              </a:rPr>
              <a:t>cation</a:t>
            </a:r>
            <a:r>
              <a:rPr lang="en-US" sz="4500" u="sng" dirty="0"/>
              <a:t>.</a:t>
            </a:r>
            <a:r>
              <a:rPr lang="en-US" sz="4500" dirty="0"/>
              <a:t> </a:t>
            </a:r>
          </a:p>
          <a:p>
            <a:pPr algn="just" rtl="0"/>
            <a:r>
              <a:rPr lang="en-US" sz="4500" dirty="0"/>
              <a:t>The relative proportions of these two forms are governed by </a:t>
            </a:r>
            <a:r>
              <a:rPr lang="en-US" sz="4500" b="1" u="sng" dirty="0">
                <a:solidFill>
                  <a:srgbClr val="7030A0"/>
                </a:solidFill>
              </a:rPr>
              <a:t>their </a:t>
            </a:r>
            <a:r>
              <a:rPr lang="en-US" sz="4500" b="1" u="sng" dirty="0" err="1">
                <a:solidFill>
                  <a:srgbClr val="7030A0"/>
                </a:solidFill>
              </a:rPr>
              <a:t>pKa</a:t>
            </a:r>
            <a:r>
              <a:rPr lang="en-US" sz="4500" b="1" u="sng" dirty="0">
                <a:solidFill>
                  <a:srgbClr val="7030A0"/>
                </a:solidFill>
              </a:rPr>
              <a:t> </a:t>
            </a:r>
            <a:r>
              <a:rPr lang="en-US" sz="4500" dirty="0"/>
              <a:t>and the </a:t>
            </a:r>
            <a:r>
              <a:rPr lang="en-US" sz="4500" b="1" u="sng" dirty="0">
                <a:solidFill>
                  <a:srgbClr val="00B050"/>
                </a:solidFill>
              </a:rPr>
              <a:t>pH of the body fluids.</a:t>
            </a:r>
          </a:p>
          <a:p>
            <a:pPr marL="0" indent="0" algn="just" rtl="0">
              <a:buNone/>
            </a:pPr>
            <a:r>
              <a:rPr lang="en-US" sz="4500" b="1" dirty="0"/>
              <a:t>       </a:t>
            </a:r>
            <a:r>
              <a:rPr lang="en-US" sz="4500" b="1" dirty="0" err="1"/>
              <a:t>pKa</a:t>
            </a:r>
            <a:r>
              <a:rPr lang="en-US" sz="4500" b="1" dirty="0"/>
              <a:t> = pH – log [base]/[conjugate acid]</a:t>
            </a:r>
            <a:endParaRPr lang="en-US" sz="4500" b="1" dirty="0">
              <a:solidFill>
                <a:srgbClr val="FFC000"/>
              </a:solidFill>
            </a:endParaRPr>
          </a:p>
          <a:p>
            <a:pPr marL="0" indent="0" algn="just" rtl="0">
              <a:buNone/>
            </a:pPr>
            <a:r>
              <a:rPr lang="en-US" sz="4500" b="1" dirty="0"/>
              <a:t> </a:t>
            </a:r>
            <a:endParaRPr lang="en-US" sz="4500" dirty="0"/>
          </a:p>
          <a:p>
            <a:pPr algn="just"/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3616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137157" y="558403"/>
            <a:ext cx="11558284" cy="5551777"/>
          </a:xfrm>
        </p:spPr>
        <p:txBody>
          <a:bodyPr>
            <a:noAutofit/>
          </a:bodyPr>
          <a:lstStyle/>
          <a:p>
            <a:pPr algn="just" rtl="0"/>
            <a:r>
              <a:rPr lang="en-US" sz="4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onset time of blockade 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is related primarily to </a:t>
            </a:r>
            <a:r>
              <a:rPr lang="en-US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pKa</a:t>
            </a:r>
            <a:r>
              <a:rPr lang="en-US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of the LA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rtl="0"/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u="sng" dirty="0">
                <a:latin typeface="Times New Roman" pitchFamily="18" charset="0"/>
                <a:cs typeface="Times New Roman" pitchFamily="18" charset="0"/>
              </a:rPr>
              <a:t>lower </a:t>
            </a:r>
            <a:r>
              <a:rPr lang="en-US" sz="4500" b="1" u="sng" dirty="0" err="1">
                <a:latin typeface="Times New Roman" pitchFamily="18" charset="0"/>
                <a:cs typeface="Times New Roman" pitchFamily="18" charset="0"/>
              </a:rPr>
              <a:t>pKa</a:t>
            </a:r>
            <a:r>
              <a:rPr lang="en-US" sz="4500" b="1" u="sng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500" b="1" u="sng" dirty="0" smtClean="0">
                <a:latin typeface="Times New Roman" pitchFamily="18" charset="0"/>
                <a:cs typeface="Times New Roman" pitchFamily="18" charset="0"/>
              </a:rPr>
              <a:t>7.6–7.8)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lidocaine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mepivacaine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are fast acting, because 30–40% LA is in the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undissociated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base form at pH 7.4 and it is this form which penetrates the axon. </a:t>
            </a:r>
          </a:p>
          <a:p>
            <a:pPr algn="just" rtl="0"/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Procaine,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tetracaine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, bupivacaine have higher </a:t>
            </a:r>
            <a:r>
              <a:rPr lang="en-US" sz="4500" b="1" u="sng" dirty="0" err="1">
                <a:latin typeface="Times New Roman" pitchFamily="18" charset="0"/>
                <a:cs typeface="Times New Roman" pitchFamily="18" charset="0"/>
              </a:rPr>
              <a:t>pKa</a:t>
            </a:r>
            <a:r>
              <a:rPr lang="en-US" sz="4500" b="1" u="sng" dirty="0">
                <a:latin typeface="Times New Roman" pitchFamily="18" charset="0"/>
                <a:cs typeface="Times New Roman" pitchFamily="18" charset="0"/>
              </a:rPr>
              <a:t> (8.1–8.9), 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only 15% or less is unionized at pH 7.4; these are slow acting.</a:t>
            </a:r>
          </a:p>
          <a:p>
            <a:pPr algn="just" rtl="0"/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3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3311</TotalTime>
  <Words>1763</Words>
  <Application>Microsoft Office PowerPoint</Application>
  <PresentationFormat>Custom</PresentationFormat>
  <Paragraphs>146</Paragraphs>
  <Slides>44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Local Anesthetics</vt:lpstr>
      <vt:lpstr>Objectives</vt:lpstr>
      <vt:lpstr>PowerPoint Presentation</vt:lpstr>
      <vt:lpstr>Chemistry of LAs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Pharmacokinetics</vt:lpstr>
      <vt:lpstr>PowerPoint Presentation</vt:lpstr>
      <vt:lpstr>PowerPoint Presentation</vt:lpstr>
      <vt:lpstr>PowerPoint Presentation</vt:lpstr>
      <vt:lpstr>PowerPoint Presentation</vt:lpstr>
      <vt:lpstr>Mechanism of action of L.A</vt:lpstr>
      <vt:lpstr>PowerPoint Presentation</vt:lpstr>
      <vt:lpstr>PowerPoint Presentation</vt:lpstr>
      <vt:lpstr>PowerPoint Presentation</vt:lpstr>
      <vt:lpstr>PowerPoint Presentation</vt:lpstr>
      <vt:lpstr>Structure-Activity Characteristics of L.A </vt:lpstr>
      <vt:lpstr>Prolongation of LA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Routes of administration of LA</vt:lpstr>
      <vt:lpstr>PowerPoint Presentation</vt:lpstr>
      <vt:lpstr>PowerPoint Presentation</vt:lpstr>
      <vt:lpstr>Adverse effects of LA</vt:lpstr>
      <vt:lpstr>PowerPoint Presentation</vt:lpstr>
      <vt:lpstr>PowerPoint Presentation</vt:lpstr>
      <vt:lpstr>Individual local anesthetics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anesthetics</dc:title>
  <dc:creator>dell</dc:creator>
  <cp:lastModifiedBy>DR.Ahmed Saker 2o1O</cp:lastModifiedBy>
  <cp:revision>176</cp:revision>
  <dcterms:created xsi:type="dcterms:W3CDTF">2015-01-04T22:49:09Z</dcterms:created>
  <dcterms:modified xsi:type="dcterms:W3CDTF">2017-03-02T08:07:23Z</dcterms:modified>
</cp:coreProperties>
</file>